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72" r:id="rId10"/>
    <p:sldId id="271" r:id="rId11"/>
    <p:sldId id="270" r:id="rId12"/>
    <p:sldId id="269" r:id="rId13"/>
    <p:sldId id="260" r:id="rId14"/>
    <p:sldId id="262" r:id="rId15"/>
    <p:sldId id="261" r:id="rId16"/>
  </p:sldIdLst>
  <p:sldSz cx="9144000" cy="6858000" type="screen4x3"/>
  <p:notesSz cx="6669088" cy="9928225"/>
  <p:embeddedFontLst>
    <p:embeddedFont>
      <p:font typeface="Constantia" pitchFamily="18" charset="0"/>
      <p:regular r:id="rId17"/>
      <p:bold r:id="rId18"/>
      <p:italic r:id="rId19"/>
      <p:boldItalic r:id="rId20"/>
    </p:embeddedFont>
    <p:embeddedFont>
      <p:font typeface="標楷體" pitchFamily="65" charset="-120"/>
      <p:regular r:id="rId21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A4932-06E3-478C-AA8E-E411EFFFC235}" type="datetimeFigureOut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66FD-FA7B-4800-AC88-8693C0043A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6927-3615-44E3-A610-4C435446E5A3}" type="datetimeFigureOut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CACA-2731-45B5-863F-BD629B432E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5F9D1-7235-47BC-8335-8396645F39E7}" type="datetimeFigureOut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DC4D-59E5-46F9-8B61-EDC611D7E2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23AA9-C2FA-4D72-AB02-E79EEB589DD9}" type="datetimeFigureOut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76D3-A02E-434F-8E3C-5D1DB13D7F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A7B78-8D7A-410C-84E7-3EDAD0E6CF99}" type="datetimeFigureOut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8044-2378-4236-A23D-8F11C64DEF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E52B-074C-4FDD-A527-332955551778}" type="datetimeFigureOut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EF79-9518-442E-A4A2-8974A7EB88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5801-A4AC-4D41-8180-1687D5172437}" type="datetimeFigureOut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E9A5-AAF8-42A6-9877-ABE6885528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0736-ECFF-4C91-9608-CE0A6E80A479}" type="datetimeFigureOut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C0EE-66F2-4762-A50E-C67AE36562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BCD3-892A-419A-918A-D46A67A1D610}" type="datetimeFigureOut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A407C-8949-4E9B-8520-90B4F51928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23B6-BA61-4109-B12D-F75EEAF7A750}" type="datetimeFigureOut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4690-3F05-426A-AF45-C3DAAC489E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2AA5-42A7-4A22-A378-2F69CEF9C440}" type="datetimeFigureOut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5C15-D24E-4370-99F4-9D5F1266605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F6F8C5-74E0-4E43-87E4-B044B6B70958}" type="datetimeFigureOut">
              <a:rPr lang="zh-TW" altLang="en-US"/>
              <a:pPr>
                <a:defRPr/>
              </a:pPr>
              <a:t>2013/10/1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8FC854-F7F9-43E4-AEB5-D1E8973513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684213" y="1412875"/>
            <a:ext cx="7989887" cy="1470025"/>
          </a:xfrm>
        </p:spPr>
        <p:txBody>
          <a:bodyPr/>
          <a:lstStyle/>
          <a:p>
            <a:r>
              <a:rPr lang="zh-TW" altLang="en-US" sz="6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文鼎粗隸" pitchFamily="49" charset="-120"/>
              </a:rPr>
              <a:t>賴氏人格測驗結果解釋</a:t>
            </a:r>
          </a:p>
        </p:txBody>
      </p:sp>
      <p:sp>
        <p:nvSpPr>
          <p:cNvPr id="2051" name="副標題 2"/>
          <p:cNvSpPr>
            <a:spLocks noGrp="1"/>
          </p:cNvSpPr>
          <p:nvPr>
            <p:ph type="subTitle" idx="1"/>
          </p:nvPr>
        </p:nvSpPr>
        <p:spPr>
          <a:xfrm>
            <a:off x="1403350" y="2924175"/>
            <a:ext cx="6400800" cy="911225"/>
          </a:xfrm>
        </p:spPr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  <a:latin typeface="文鼎粗隸" pitchFamily="49" charset="-120"/>
                <a:ea typeface="文鼎粗隸" pitchFamily="49" charset="-120"/>
              </a:rPr>
              <a:t>台中高農 輔導室</a:t>
            </a:r>
            <a:r>
              <a:rPr lang="zh-TW" altLang="en-US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000066"/>
                </a:solidFill>
                <a:ea typeface="文鼎粗隸" pitchFamily="49" charset="-120"/>
              </a:rPr>
              <a:t>五等級表範例</a:t>
            </a:r>
            <a:endParaRPr lang="zh-TW" altLang="en-US" sz="5400" b="1" dirty="0">
              <a:solidFill>
                <a:srgbClr val="000066"/>
              </a:solidFill>
              <a:ea typeface="文鼎粗隸" pitchFamily="49" charset="-120"/>
            </a:endParaRPr>
          </a:p>
        </p:txBody>
      </p:sp>
      <p:pic>
        <p:nvPicPr>
          <p:cNvPr id="4" name="內容版面配置區 3" descr="賴氏人格測驗五等級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3"/>
            <a:ext cx="8712968" cy="4715253"/>
          </a:xfrm>
        </p:spPr>
      </p:pic>
      <p:sp>
        <p:nvSpPr>
          <p:cNvPr id="14" name="矩形 13"/>
          <p:cNvSpPr/>
          <p:nvPr/>
        </p:nvSpPr>
        <p:spPr>
          <a:xfrm>
            <a:off x="3707904" y="5517232"/>
            <a:ext cx="5760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>
            <a:stCxn id="13" idx="4"/>
            <a:endCxn id="14" idx="0"/>
          </p:cNvCxnSpPr>
          <p:nvPr/>
        </p:nvCxnSpPr>
        <p:spPr>
          <a:xfrm>
            <a:off x="3779912" y="5373216"/>
            <a:ext cx="216024" cy="144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>
          <a:xfrm>
            <a:off x="2843808" y="6165304"/>
            <a:ext cx="4608512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左上與左下兩部份量表等級數目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059832" y="1988840"/>
            <a:ext cx="1440160" cy="33843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000066"/>
                </a:solidFill>
                <a:ea typeface="文鼎粗隸" pitchFamily="49" charset="-120"/>
              </a:rPr>
              <a:t>五等級表範例</a:t>
            </a:r>
            <a:endParaRPr lang="zh-TW" altLang="en-US" sz="5400" b="1" dirty="0">
              <a:solidFill>
                <a:srgbClr val="000066"/>
              </a:solidFill>
              <a:ea typeface="文鼎粗隸" pitchFamily="49" charset="-120"/>
            </a:endParaRPr>
          </a:p>
        </p:txBody>
      </p:sp>
      <p:pic>
        <p:nvPicPr>
          <p:cNvPr id="4" name="內容版面配置區 3" descr="賴氏人格測驗五等級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3"/>
            <a:ext cx="8712968" cy="4715253"/>
          </a:xfrm>
        </p:spPr>
      </p:pic>
      <p:sp>
        <p:nvSpPr>
          <p:cNvPr id="19" name="矩形 18"/>
          <p:cNvSpPr/>
          <p:nvPr/>
        </p:nvSpPr>
        <p:spPr>
          <a:xfrm>
            <a:off x="3131840" y="5517232"/>
            <a:ext cx="5760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接點 19"/>
          <p:cNvCxnSpPr>
            <a:stCxn id="18" idx="4"/>
            <a:endCxn id="19" idx="3"/>
          </p:cNvCxnSpPr>
          <p:nvPr/>
        </p:nvCxnSpPr>
        <p:spPr>
          <a:xfrm flipH="1">
            <a:off x="3707904" y="5373216"/>
            <a:ext cx="72008" cy="3960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圓角矩形 21"/>
          <p:cNvSpPr/>
          <p:nvPr/>
        </p:nvSpPr>
        <p:spPr>
          <a:xfrm>
            <a:off x="1907704" y="6093296"/>
            <a:ext cx="4896544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右上與左下兩部份量表等級數目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1" name="直線接點 20"/>
          <p:cNvCxnSpPr>
            <a:stCxn id="17" idx="4"/>
            <a:endCxn id="19" idx="3"/>
          </p:cNvCxnSpPr>
          <p:nvPr/>
        </p:nvCxnSpPr>
        <p:spPr>
          <a:xfrm flipH="1">
            <a:off x="3707904" y="3356992"/>
            <a:ext cx="1800200" cy="24122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4932040" y="1988840"/>
            <a:ext cx="1152128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2987824" y="3212976"/>
            <a:ext cx="1584176" cy="2160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  <p:bldP spid="22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000066"/>
                </a:solidFill>
                <a:ea typeface="文鼎粗隸" pitchFamily="49" charset="-120"/>
              </a:rPr>
              <a:t>五等級表範例</a:t>
            </a:r>
            <a:endParaRPr lang="zh-TW" altLang="en-US" sz="5400" b="1" dirty="0">
              <a:solidFill>
                <a:srgbClr val="000066"/>
              </a:solidFill>
              <a:ea typeface="文鼎粗隸" pitchFamily="49" charset="-120"/>
            </a:endParaRPr>
          </a:p>
        </p:txBody>
      </p:sp>
      <p:pic>
        <p:nvPicPr>
          <p:cNvPr id="4" name="內容版面配置區 3" descr="賴氏人格測驗五等級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3"/>
            <a:ext cx="8712968" cy="4715253"/>
          </a:xfrm>
        </p:spPr>
      </p:pic>
      <p:sp>
        <p:nvSpPr>
          <p:cNvPr id="25" name="矩形 24"/>
          <p:cNvSpPr/>
          <p:nvPr/>
        </p:nvSpPr>
        <p:spPr>
          <a:xfrm>
            <a:off x="5508104" y="5517232"/>
            <a:ext cx="5760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>
            <a:stCxn id="24" idx="4"/>
            <a:endCxn id="25" idx="1"/>
          </p:cNvCxnSpPr>
          <p:nvPr/>
        </p:nvCxnSpPr>
        <p:spPr>
          <a:xfrm flipH="1">
            <a:off x="5508104" y="5373216"/>
            <a:ext cx="36004" cy="3960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圓角矩形 27"/>
          <p:cNvSpPr/>
          <p:nvPr/>
        </p:nvSpPr>
        <p:spPr>
          <a:xfrm>
            <a:off x="3491880" y="6165304"/>
            <a:ext cx="4536504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左上與右下兩部份量表等級數目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987824" y="2132856"/>
            <a:ext cx="1440160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4716016" y="3212976"/>
            <a:ext cx="1656184" cy="2160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6" name="直線接點 25"/>
          <p:cNvCxnSpPr>
            <a:stCxn id="23" idx="4"/>
            <a:endCxn id="25" idx="1"/>
          </p:cNvCxnSpPr>
          <p:nvPr/>
        </p:nvCxnSpPr>
        <p:spPr>
          <a:xfrm>
            <a:off x="3707904" y="3284984"/>
            <a:ext cx="1800200" cy="24842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8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smtClean="0">
                <a:solidFill>
                  <a:srgbClr val="000066"/>
                </a:solidFill>
                <a:ea typeface="文鼎粗隸" pitchFamily="49" charset="-120"/>
              </a:rPr>
              <a:t>測驗結果解釋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088" y="1412875"/>
            <a:ext cx="7859712" cy="4824413"/>
          </a:xfrm>
        </p:spPr>
        <p:txBody>
          <a:bodyPr/>
          <a:lstStyle/>
          <a:p>
            <a:pPr>
              <a:buClr>
                <a:srgbClr val="660033"/>
              </a:buClr>
              <a:buSzPct val="70000"/>
              <a:buFont typeface="Wingdings" pitchFamily="2" charset="2"/>
              <a:buChar char="u"/>
            </a:pPr>
            <a:r>
              <a:rPr lang="en-US" altLang="zh-TW" b="1" smtClean="0">
                <a:solidFill>
                  <a:srgbClr val="000066"/>
                </a:solidFill>
              </a:rPr>
              <a:t>A</a:t>
            </a:r>
            <a:r>
              <a:rPr lang="zh-TW" altLang="en-US" b="1" smtClean="0">
                <a:solidFill>
                  <a:srgbClr val="000066"/>
                </a:solidFill>
              </a:rPr>
              <a:t>型</a:t>
            </a:r>
            <a:endParaRPr lang="zh-TW" altLang="en-US" smtClean="0"/>
          </a:p>
          <a:p>
            <a:pPr lvl="1"/>
            <a:r>
              <a:rPr lang="zh-TW" altLang="en-US" sz="3200" smtClean="0"/>
              <a:t>性格中向，可塑性很高。</a:t>
            </a:r>
          </a:p>
          <a:p>
            <a:pPr lvl="1"/>
            <a:r>
              <a:rPr lang="zh-TW" altLang="en-US" sz="3200" smtClean="0"/>
              <a:t>可從多方面去發覺自己的興趣和優點。</a:t>
            </a:r>
          </a:p>
          <a:p>
            <a:pPr lvl="1">
              <a:buFont typeface="Arial" charset="0"/>
              <a:buNone/>
            </a:pPr>
            <a:endParaRPr lang="en-US" altLang="zh-TW" sz="1400" smtClean="0"/>
          </a:p>
          <a:p>
            <a:pPr>
              <a:buClr>
                <a:srgbClr val="660033"/>
              </a:buClr>
              <a:buSzPct val="70000"/>
              <a:buFont typeface="Wingdings" pitchFamily="2" charset="2"/>
              <a:buChar char="u"/>
            </a:pPr>
            <a:r>
              <a:rPr lang="en-US" altLang="zh-TW" b="1" smtClean="0">
                <a:solidFill>
                  <a:srgbClr val="000066"/>
                </a:solidFill>
              </a:rPr>
              <a:t>B</a:t>
            </a:r>
            <a:r>
              <a:rPr lang="zh-TW" altLang="en-US" b="1" smtClean="0">
                <a:solidFill>
                  <a:srgbClr val="000066"/>
                </a:solidFill>
              </a:rPr>
              <a:t>型</a:t>
            </a:r>
            <a:endParaRPr lang="zh-TW" altLang="en-US" smtClean="0"/>
          </a:p>
          <a:p>
            <a:pPr lvl="1"/>
            <a:r>
              <a:rPr lang="zh-TW" altLang="en-US" sz="3200" smtClean="0"/>
              <a:t>外向活潑，體力充沛</a:t>
            </a:r>
            <a:r>
              <a:rPr lang="zh-TW" altLang="en-US" smtClean="0"/>
              <a:t>，好動</a:t>
            </a:r>
            <a:r>
              <a:rPr lang="zh-TW" altLang="en-US" sz="3200" smtClean="0"/>
              <a:t>。</a:t>
            </a:r>
          </a:p>
          <a:p>
            <a:pPr lvl="1"/>
            <a:r>
              <a:rPr lang="zh-TW" altLang="en-US" sz="3200" smtClean="0"/>
              <a:t>需隨時察覺自己的情緒變化</a:t>
            </a:r>
            <a:r>
              <a:rPr lang="zh-TW" altLang="zh-TW" sz="3200" smtClean="0"/>
              <a:t>，學習控制自己的情緒</a:t>
            </a:r>
            <a:r>
              <a:rPr lang="zh-TW" altLang="en-US" sz="3200" smtClean="0"/>
              <a:t>。</a:t>
            </a:r>
            <a:endParaRPr lang="en-US" altLang="zh-TW" sz="3200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5400" b="1" smtClean="0">
                <a:solidFill>
                  <a:srgbClr val="000066"/>
                </a:solidFill>
                <a:ea typeface="文鼎粗隸" pitchFamily="49" charset="-120"/>
              </a:rPr>
              <a:t>測驗結果解釋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428750"/>
            <a:ext cx="8435975" cy="4737100"/>
          </a:xfrm>
        </p:spPr>
        <p:txBody>
          <a:bodyPr/>
          <a:lstStyle/>
          <a:p>
            <a:pPr>
              <a:buClr>
                <a:srgbClr val="660033"/>
              </a:buClr>
              <a:buSzPct val="70000"/>
              <a:buFont typeface="Wingdings" pitchFamily="2" charset="2"/>
              <a:buChar char="u"/>
            </a:pPr>
            <a:r>
              <a:rPr lang="en-US" altLang="zh-TW" b="1" smtClean="0">
                <a:solidFill>
                  <a:srgbClr val="000066"/>
                </a:solidFill>
              </a:rPr>
              <a:t>C</a:t>
            </a:r>
            <a:r>
              <a:rPr lang="zh-TW" altLang="en-US" b="1" smtClean="0">
                <a:solidFill>
                  <a:srgbClr val="000066"/>
                </a:solidFill>
              </a:rPr>
              <a:t>型</a:t>
            </a:r>
            <a:endParaRPr lang="zh-TW" altLang="en-US" smtClean="0"/>
          </a:p>
          <a:p>
            <a:pPr lvl="1"/>
            <a:r>
              <a:rPr lang="zh-TW" altLang="en-US" sz="3200" smtClean="0"/>
              <a:t>內向不好動，遵守規律，冷靜思考。</a:t>
            </a:r>
          </a:p>
          <a:p>
            <a:pPr lvl="1"/>
            <a:r>
              <a:rPr lang="zh-TW" altLang="en-US" sz="3200" smtClean="0"/>
              <a:t>適合室內工作，如銀行行員、會計等。</a:t>
            </a:r>
          </a:p>
          <a:p>
            <a:pPr lvl="1">
              <a:buFont typeface="Arial" charset="0"/>
              <a:buNone/>
            </a:pPr>
            <a:endParaRPr lang="en-US" altLang="zh-TW" sz="1400" smtClean="0"/>
          </a:p>
          <a:p>
            <a:pPr>
              <a:buClr>
                <a:srgbClr val="660033"/>
              </a:buClr>
              <a:buSzPct val="70000"/>
              <a:buFont typeface="Wingdings" pitchFamily="2" charset="2"/>
              <a:buChar char="u"/>
            </a:pPr>
            <a:r>
              <a:rPr lang="en-US" altLang="zh-TW" b="1" smtClean="0">
                <a:solidFill>
                  <a:srgbClr val="000066"/>
                </a:solidFill>
              </a:rPr>
              <a:t>D</a:t>
            </a:r>
            <a:r>
              <a:rPr lang="zh-TW" altLang="en-US" b="1" smtClean="0">
                <a:solidFill>
                  <a:srgbClr val="000066"/>
                </a:solidFill>
              </a:rPr>
              <a:t>型</a:t>
            </a:r>
            <a:endParaRPr lang="zh-TW" altLang="en-US" smtClean="0"/>
          </a:p>
          <a:p>
            <a:pPr lvl="1"/>
            <a:r>
              <a:rPr lang="zh-TW" altLang="en-US" sz="3200" smtClean="0"/>
              <a:t>積極外向，可擔任團體領導者。</a:t>
            </a:r>
          </a:p>
          <a:p>
            <a:pPr lvl="1"/>
            <a:r>
              <a:rPr lang="zh-TW" altLang="en-US" sz="3200" smtClean="0"/>
              <a:t>適合室外工作，如推銷員、公司主管等。</a:t>
            </a:r>
            <a:endParaRPr lang="en-US" altLang="zh-TW" sz="3200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smtClean="0">
                <a:solidFill>
                  <a:srgbClr val="000066"/>
                </a:solidFill>
                <a:ea typeface="文鼎粗隸" pitchFamily="49" charset="-120"/>
              </a:rPr>
              <a:t>測驗結果解釋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60825"/>
          </a:xfrm>
        </p:spPr>
        <p:txBody>
          <a:bodyPr/>
          <a:lstStyle/>
          <a:p>
            <a:pPr>
              <a:buClr>
                <a:srgbClr val="660033"/>
              </a:buClr>
              <a:buSzPct val="70000"/>
              <a:buFont typeface="Wingdings" pitchFamily="2" charset="2"/>
              <a:buChar char="u"/>
            </a:pPr>
            <a:r>
              <a:rPr lang="en-US" altLang="zh-TW" b="1" smtClean="0">
                <a:solidFill>
                  <a:srgbClr val="000066"/>
                </a:solidFill>
              </a:rPr>
              <a:t>E</a:t>
            </a:r>
            <a:r>
              <a:rPr lang="zh-TW" altLang="en-US" b="1" smtClean="0">
                <a:solidFill>
                  <a:srgbClr val="000066"/>
                </a:solidFill>
              </a:rPr>
              <a:t>型</a:t>
            </a:r>
            <a:endParaRPr lang="zh-TW" altLang="en-US" smtClean="0"/>
          </a:p>
          <a:p>
            <a:pPr lvl="1"/>
            <a:r>
              <a:rPr lang="zh-TW" altLang="en-US" sz="3200" smtClean="0"/>
              <a:t>內向害羞，容易悶悶不樂。</a:t>
            </a:r>
          </a:p>
          <a:p>
            <a:pPr lvl="1"/>
            <a:r>
              <a:rPr lang="zh-TW" altLang="en-US" sz="3200" smtClean="0"/>
              <a:t>平常可以多讚美自己以增加信心。</a:t>
            </a:r>
          </a:p>
          <a:p>
            <a:pPr lvl="1"/>
            <a:r>
              <a:rPr lang="zh-TW" altLang="en-US" sz="3200" smtClean="0"/>
              <a:t>若感到緊張焦慮時要深呼吸並放鬆，別放太多壓力在自己身上。</a:t>
            </a:r>
          </a:p>
          <a:p>
            <a:pPr lvl="1"/>
            <a:endParaRPr lang="zh-TW" altLang="en-US" sz="1400" smtClean="0"/>
          </a:p>
          <a:p>
            <a:pPr>
              <a:buClr>
                <a:srgbClr val="660033"/>
              </a:buClr>
              <a:buSzPct val="70000"/>
              <a:buFont typeface="Wingdings" pitchFamily="2" charset="2"/>
              <a:buChar char="u"/>
            </a:pPr>
            <a:r>
              <a:rPr lang="en-US" altLang="zh-TW" b="1" smtClean="0">
                <a:solidFill>
                  <a:srgbClr val="000066"/>
                </a:solidFill>
              </a:rPr>
              <a:t>F</a:t>
            </a:r>
            <a:r>
              <a:rPr lang="zh-TW" altLang="en-US" b="1" smtClean="0">
                <a:solidFill>
                  <a:srgbClr val="000066"/>
                </a:solidFill>
              </a:rPr>
              <a:t>型</a:t>
            </a:r>
            <a:r>
              <a:rPr lang="zh-TW" altLang="en-US" smtClean="0"/>
              <a:t>：疑問型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>
          <a:xfrm>
            <a:off x="2124075" y="549275"/>
            <a:ext cx="4608513" cy="1143000"/>
          </a:xfrm>
        </p:spPr>
        <p:txBody>
          <a:bodyPr/>
          <a:lstStyle/>
          <a:p>
            <a:r>
              <a:rPr lang="zh-TW" altLang="en-US" sz="5400" b="1" smtClean="0">
                <a:solidFill>
                  <a:srgbClr val="000066"/>
                </a:solidFill>
                <a:ea typeface="文鼎粗隸" pitchFamily="49" charset="-120"/>
              </a:rPr>
              <a:t>測驗目的</a:t>
            </a:r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2484438" y="2060575"/>
            <a:ext cx="5184775" cy="3744913"/>
          </a:xfrm>
        </p:spPr>
        <p:txBody>
          <a:bodyPr/>
          <a:lstStyle/>
          <a:p>
            <a:pPr>
              <a:buClr>
                <a:srgbClr val="660033"/>
              </a:buClr>
              <a:buSzPct val="60000"/>
              <a:buFont typeface="Wingdings" pitchFamily="2" charset="2"/>
              <a:buNone/>
            </a:pPr>
            <a:r>
              <a:rPr lang="zh-TW" altLang="en-US" sz="2800" dirty="0" smtClean="0"/>
              <a:t>藉由下列四個向度的檢視，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None/>
            </a:pPr>
            <a:r>
              <a:rPr lang="zh-TW" altLang="en-US" sz="2800" dirty="0" smtClean="0"/>
              <a:t>瞭解自己的人格特質：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</a:rPr>
              <a:t>性格</a:t>
            </a:r>
            <a:endParaRPr lang="zh-TW" altLang="en-US" dirty="0" smtClean="0">
              <a:solidFill>
                <a:srgbClr val="000066"/>
              </a:solidFill>
            </a:endParaRP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</a:rPr>
              <a:t>情緒穩定性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</a:rPr>
              <a:t>心理健康程度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</a:rPr>
              <a:t>社會適應性</a:t>
            </a:r>
            <a:endParaRPr lang="zh-TW" altLang="en-US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000066"/>
                </a:solidFill>
                <a:ea typeface="文鼎粗隸" pitchFamily="49" charset="-120"/>
              </a:rPr>
              <a:t>測驗內容</a:t>
            </a:r>
          </a:p>
        </p:txBody>
      </p:sp>
      <p:sp>
        <p:nvSpPr>
          <p:cNvPr id="410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403350" y="1628775"/>
            <a:ext cx="3106738" cy="4679950"/>
          </a:xfrm>
        </p:spPr>
        <p:txBody>
          <a:bodyPr/>
          <a:lstStyle/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G</a:t>
            </a:r>
            <a:r>
              <a:rPr lang="zh-TW" altLang="en-US" sz="2800" smtClean="0">
                <a:latin typeface="Times New Roman" pitchFamily="18" charset="0"/>
              </a:rPr>
              <a:t>：活動性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A</a:t>
            </a:r>
            <a:r>
              <a:rPr lang="zh-TW" altLang="en-US" sz="2800" smtClean="0">
                <a:latin typeface="Times New Roman" pitchFamily="18" charset="0"/>
              </a:rPr>
              <a:t>：領導性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S</a:t>
            </a:r>
            <a:r>
              <a:rPr lang="zh-TW" altLang="en-US" sz="2800" smtClean="0">
                <a:latin typeface="Times New Roman" pitchFamily="18" charset="0"/>
              </a:rPr>
              <a:t>：社交性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T</a:t>
            </a:r>
            <a:r>
              <a:rPr lang="zh-TW" altLang="en-US" sz="2800" smtClean="0">
                <a:latin typeface="Times New Roman" pitchFamily="18" charset="0"/>
              </a:rPr>
              <a:t>：思考性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R</a:t>
            </a:r>
            <a:r>
              <a:rPr lang="zh-TW" altLang="en-US" sz="2800" smtClean="0">
                <a:latin typeface="Times New Roman" pitchFamily="18" charset="0"/>
              </a:rPr>
              <a:t>：安逸性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C</a:t>
            </a:r>
            <a:r>
              <a:rPr lang="zh-TW" altLang="en-US" sz="2800" smtClean="0">
                <a:latin typeface="Times New Roman" pitchFamily="18" charset="0"/>
              </a:rPr>
              <a:t>：變異性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I </a:t>
            </a:r>
            <a:r>
              <a:rPr lang="zh-TW" altLang="en-US" sz="2800" smtClean="0">
                <a:latin typeface="Times New Roman" pitchFamily="18" charset="0"/>
              </a:rPr>
              <a:t>：自卑感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N</a:t>
            </a:r>
            <a:r>
              <a:rPr lang="zh-TW" altLang="en-US" sz="2800" smtClean="0">
                <a:latin typeface="Times New Roman" pitchFamily="18" charset="0"/>
              </a:rPr>
              <a:t>：神經質</a:t>
            </a:r>
          </a:p>
        </p:txBody>
      </p:sp>
      <p:sp>
        <p:nvSpPr>
          <p:cNvPr id="410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284663" y="1628775"/>
            <a:ext cx="3019425" cy="3700463"/>
          </a:xfrm>
        </p:spPr>
        <p:txBody>
          <a:bodyPr/>
          <a:lstStyle/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ST</a:t>
            </a:r>
            <a:r>
              <a:rPr lang="zh-TW" altLang="en-US" sz="2800" smtClean="0">
                <a:latin typeface="Times New Roman" pitchFamily="18" charset="0"/>
              </a:rPr>
              <a:t>：緊張性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AN</a:t>
            </a:r>
            <a:r>
              <a:rPr lang="zh-TW" altLang="en-US" sz="2800" smtClean="0">
                <a:latin typeface="Times New Roman" pitchFamily="18" charset="0"/>
              </a:rPr>
              <a:t>：焦慮性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D  </a:t>
            </a:r>
            <a:r>
              <a:rPr lang="zh-TW" altLang="en-US" sz="2800" smtClean="0">
                <a:latin typeface="Times New Roman" pitchFamily="18" charset="0"/>
              </a:rPr>
              <a:t>：憂鬱性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O  </a:t>
            </a:r>
            <a:r>
              <a:rPr lang="zh-TW" altLang="en-US" sz="2800" smtClean="0">
                <a:latin typeface="Times New Roman" pitchFamily="18" charset="0"/>
              </a:rPr>
              <a:t>：客觀性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CO</a:t>
            </a:r>
            <a:r>
              <a:rPr lang="zh-TW" altLang="en-US" sz="2800" smtClean="0">
                <a:latin typeface="Times New Roman" pitchFamily="18" charset="0"/>
              </a:rPr>
              <a:t>：合作性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AG</a:t>
            </a:r>
            <a:r>
              <a:rPr lang="zh-TW" altLang="en-US" sz="2800" smtClean="0">
                <a:latin typeface="Times New Roman" pitchFamily="18" charset="0"/>
              </a:rPr>
              <a:t>：攻擊性</a:t>
            </a:r>
          </a:p>
          <a:p>
            <a:pPr>
              <a:buClr>
                <a:srgbClr val="660033"/>
              </a:buClr>
              <a:buSzPct val="60000"/>
              <a:buFont typeface="Wingdings" pitchFamily="2" charset="2"/>
              <a:buChar char="u"/>
            </a:pPr>
            <a:r>
              <a:rPr lang="en-US" altLang="zh-TW" sz="2800" smtClean="0">
                <a:latin typeface="Times New Roman" pitchFamily="18" charset="0"/>
              </a:rPr>
              <a:t>L  </a:t>
            </a:r>
            <a:r>
              <a:rPr lang="zh-TW" altLang="en-US" sz="2800" smtClean="0">
                <a:latin typeface="Times New Roman" pitchFamily="18" charset="0"/>
              </a:rPr>
              <a:t>：誠實性</a:t>
            </a:r>
          </a:p>
          <a:p>
            <a:endParaRPr lang="zh-TW" alt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000066"/>
                </a:solidFill>
                <a:ea typeface="文鼎粗隸" pitchFamily="49" charset="-120"/>
              </a:rPr>
              <a:t>作答說明</a:t>
            </a:r>
          </a:p>
        </p:txBody>
      </p:sp>
      <p:pic>
        <p:nvPicPr>
          <p:cNvPr id="4" name="內容版面配置區 3" descr="作答說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564" y="1412776"/>
            <a:ext cx="7848872" cy="5280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000066"/>
                </a:solidFill>
                <a:ea typeface="文鼎粗隸" pitchFamily="49" charset="-120"/>
              </a:rPr>
              <a:t>計分方法</a:t>
            </a:r>
          </a:p>
        </p:txBody>
      </p:sp>
      <p:pic>
        <p:nvPicPr>
          <p:cNvPr id="4" name="內容版面配置區 3" descr="1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982" t="35591" r="7056" b="16537"/>
          <a:stretch>
            <a:fillRect/>
          </a:stretch>
        </p:blipFill>
        <p:spPr>
          <a:xfrm>
            <a:off x="107504" y="3356992"/>
            <a:ext cx="5832648" cy="2160240"/>
          </a:xfrm>
        </p:spPr>
      </p:pic>
      <p:sp>
        <p:nvSpPr>
          <p:cNvPr id="5" name="文字方塊 4"/>
          <p:cNvSpPr txBox="1"/>
          <p:nvPr/>
        </p:nvSpPr>
        <p:spPr>
          <a:xfrm>
            <a:off x="809328" y="1412776"/>
            <a:ext cx="7525344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60033"/>
              </a:buClr>
              <a:buSzPct val="60000"/>
            </a:pPr>
            <a:r>
              <a:rPr lang="zh-TW" altLang="en-US" sz="2800" dirty="0">
                <a:latin typeface="+mn-lt"/>
                <a:ea typeface="+mn-ea"/>
              </a:rPr>
              <a:t>本測驗計分時，如果答左邊的「是」則給</a:t>
            </a:r>
            <a:r>
              <a:rPr lang="en-US" altLang="zh-TW" sz="2800" dirty="0">
                <a:latin typeface="+mn-lt"/>
                <a:ea typeface="+mn-ea"/>
              </a:rPr>
              <a:t>2</a:t>
            </a:r>
            <a:r>
              <a:rPr lang="zh-TW" altLang="en-US" sz="2800" dirty="0" smtClean="0">
                <a:latin typeface="+mn-lt"/>
                <a:ea typeface="+mn-ea"/>
              </a:rPr>
              <a:t>分，</a:t>
            </a:r>
            <a:endParaRPr lang="en-US" altLang="zh-TW" sz="2800" dirty="0" smtClean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rgbClr val="660033"/>
              </a:buClr>
              <a:buSzPct val="60000"/>
            </a:pPr>
            <a:r>
              <a:rPr lang="zh-TW" altLang="en-US" sz="2800" dirty="0" smtClean="0">
                <a:latin typeface="+mn-lt"/>
                <a:ea typeface="+mn-ea"/>
              </a:rPr>
              <a:t>若</a:t>
            </a:r>
            <a:r>
              <a:rPr lang="zh-TW" altLang="en-US" sz="2800" dirty="0">
                <a:latin typeface="+mn-lt"/>
                <a:ea typeface="+mn-ea"/>
              </a:rPr>
              <a:t>答中間的「？」則給一分</a:t>
            </a:r>
            <a:r>
              <a:rPr lang="zh-TW" altLang="en-US" sz="2800" dirty="0" smtClean="0">
                <a:latin typeface="+mn-lt"/>
                <a:ea typeface="+mn-ea"/>
              </a:rPr>
              <a:t>，若</a:t>
            </a:r>
            <a:r>
              <a:rPr lang="zh-TW" altLang="en-US" sz="2800" dirty="0">
                <a:latin typeface="+mn-lt"/>
                <a:ea typeface="+mn-ea"/>
              </a:rPr>
              <a:t>答右邊的「否</a:t>
            </a:r>
            <a:r>
              <a:rPr lang="zh-TW" altLang="en-US" sz="2800" dirty="0" smtClean="0">
                <a:latin typeface="+mn-lt"/>
                <a:ea typeface="+mn-ea"/>
              </a:rPr>
              <a:t>」</a:t>
            </a:r>
            <a:endParaRPr lang="en-US" altLang="zh-TW" sz="2800" dirty="0" smtClean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rgbClr val="660033"/>
              </a:buClr>
              <a:buSzPct val="60000"/>
            </a:pPr>
            <a:r>
              <a:rPr lang="zh-TW" altLang="en-US" sz="2800" dirty="0" smtClean="0">
                <a:latin typeface="+mn-lt"/>
                <a:ea typeface="+mn-ea"/>
              </a:rPr>
              <a:t>則</a:t>
            </a:r>
            <a:r>
              <a:rPr lang="en-US" altLang="zh-TW" sz="2800" dirty="0">
                <a:latin typeface="+mn-lt"/>
                <a:ea typeface="+mn-ea"/>
              </a:rPr>
              <a:t>0</a:t>
            </a:r>
            <a:r>
              <a:rPr lang="zh-TW" altLang="en-US" sz="2800" dirty="0">
                <a:latin typeface="+mn-lt"/>
                <a:ea typeface="+mn-ea"/>
              </a:rPr>
              <a:t>分。</a:t>
            </a:r>
          </a:p>
        </p:txBody>
      </p:sp>
      <p:sp>
        <p:nvSpPr>
          <p:cNvPr id="6" name="橢圓 5"/>
          <p:cNvSpPr/>
          <p:nvPr/>
        </p:nvSpPr>
        <p:spPr>
          <a:xfrm>
            <a:off x="4932040" y="3356992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436096" y="4077072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220072" y="4941168"/>
            <a:ext cx="5040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5580112" y="3501008"/>
            <a:ext cx="2088232" cy="288032"/>
          </a:xfrm>
          <a:prstGeom prst="rightArrow">
            <a:avLst>
              <a:gd name="adj1" fmla="val 50000"/>
              <a:gd name="adj2" fmla="val 1800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7812360" y="3356992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+mn-lt"/>
                <a:ea typeface="+mn-ea"/>
              </a:rPr>
              <a:t>2</a:t>
            </a:r>
            <a:r>
              <a:rPr lang="zh-TW" altLang="en-US" sz="2800" dirty="0">
                <a:latin typeface="+mn-lt"/>
                <a:ea typeface="+mn-ea"/>
              </a:rPr>
              <a:t>分</a:t>
            </a:r>
          </a:p>
        </p:txBody>
      </p:sp>
      <p:sp>
        <p:nvSpPr>
          <p:cNvPr id="19" name="向右箭號 18"/>
          <p:cNvSpPr/>
          <p:nvPr/>
        </p:nvSpPr>
        <p:spPr>
          <a:xfrm>
            <a:off x="6012160" y="4221088"/>
            <a:ext cx="1656184" cy="288032"/>
          </a:xfrm>
          <a:prstGeom prst="rightArrow">
            <a:avLst>
              <a:gd name="adj1" fmla="val 50000"/>
              <a:gd name="adj2" fmla="val 1800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7812360" y="4077072"/>
            <a:ext cx="737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+mn-lt"/>
                <a:ea typeface="+mn-ea"/>
              </a:rPr>
              <a:t>0</a:t>
            </a:r>
            <a:r>
              <a:rPr lang="zh-TW" altLang="en-US" sz="2800" dirty="0" smtClean="0">
                <a:latin typeface="+mn-lt"/>
                <a:ea typeface="+mn-ea"/>
              </a:rPr>
              <a:t>分</a:t>
            </a:r>
            <a:endParaRPr lang="zh-TW" altLang="en-US" sz="2800" dirty="0">
              <a:latin typeface="+mn-lt"/>
              <a:ea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3568" y="5229200"/>
            <a:ext cx="17281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6012160" y="5085184"/>
            <a:ext cx="1656184" cy="288032"/>
          </a:xfrm>
          <a:prstGeom prst="rightArrow">
            <a:avLst>
              <a:gd name="adj1" fmla="val 50000"/>
              <a:gd name="adj2" fmla="val 1800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7866746" y="494116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latin typeface="+mn-lt"/>
                <a:ea typeface="+mn-ea"/>
              </a:rPr>
              <a:t>1</a:t>
            </a:r>
            <a:r>
              <a:rPr lang="zh-TW" altLang="en-US" sz="2800" dirty="0" smtClean="0">
                <a:latin typeface="+mn-lt"/>
                <a:ea typeface="+mn-ea"/>
              </a:rPr>
              <a:t>分</a:t>
            </a:r>
            <a:endParaRPr lang="zh-TW" altLang="en-US" sz="28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/>
      <p:bldP spid="19" grpId="0" animBg="1"/>
      <p:bldP spid="20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賴氏人格測驗側面圖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32034"/>
            <a:ext cx="7488832" cy="5509334"/>
          </a:xfrm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611560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dirty="0">
                <a:solidFill>
                  <a:srgbClr val="000066"/>
                </a:solidFill>
                <a:latin typeface="+mj-lt"/>
                <a:ea typeface="文鼎粗隸" pitchFamily="49" charset="-120"/>
                <a:cs typeface="+mj-cs"/>
              </a:rPr>
              <a:t>測驗側面圖</a:t>
            </a:r>
            <a:endParaRPr kumimoji="0" lang="zh-TW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文鼎粗隸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賴氏人格測驗五等級分配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352928" cy="5088758"/>
          </a:xfrm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611560" y="269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noProof="0" dirty="0">
                <a:solidFill>
                  <a:srgbClr val="000066"/>
                </a:solidFill>
                <a:latin typeface="+mj-lt"/>
                <a:ea typeface="文鼎粗隸" pitchFamily="49" charset="-120"/>
                <a:cs typeface="+mj-cs"/>
              </a:rPr>
              <a:t>五等級表</a:t>
            </a:r>
            <a:endParaRPr kumimoji="0" lang="zh-TW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文鼎粗隸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000066"/>
                </a:solidFill>
                <a:ea typeface="文鼎粗隸" pitchFamily="49" charset="-120"/>
              </a:rPr>
              <a:t>五等級表範例</a:t>
            </a:r>
            <a:endParaRPr lang="zh-TW" altLang="en-US" sz="5400" b="1" dirty="0">
              <a:solidFill>
                <a:srgbClr val="000066"/>
              </a:solidFill>
              <a:ea typeface="文鼎粗隸" pitchFamily="49" charset="-120"/>
            </a:endParaRPr>
          </a:p>
        </p:txBody>
      </p:sp>
      <p:pic>
        <p:nvPicPr>
          <p:cNvPr id="4" name="內容版面配置區 3" descr="賴氏人格測驗五等級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3"/>
            <a:ext cx="8712968" cy="4715253"/>
          </a:xfrm>
        </p:spPr>
      </p:pic>
      <p:sp>
        <p:nvSpPr>
          <p:cNvPr id="6" name="矩形 5"/>
          <p:cNvSpPr/>
          <p:nvPr/>
        </p:nvSpPr>
        <p:spPr>
          <a:xfrm>
            <a:off x="4283968" y="5517232"/>
            <a:ext cx="64807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2987824" y="6093296"/>
            <a:ext cx="3312368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中央部份量表等級數目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直線接點 7"/>
          <p:cNvCxnSpPr>
            <a:stCxn id="5" idx="4"/>
            <a:endCxn id="6" idx="0"/>
          </p:cNvCxnSpPr>
          <p:nvPr/>
        </p:nvCxnSpPr>
        <p:spPr>
          <a:xfrm>
            <a:off x="4608004" y="5373216"/>
            <a:ext cx="0" cy="144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/>
          <p:cNvSpPr/>
          <p:nvPr/>
        </p:nvSpPr>
        <p:spPr>
          <a:xfrm>
            <a:off x="4139952" y="2060848"/>
            <a:ext cx="936104" cy="33123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000066"/>
                </a:solidFill>
                <a:ea typeface="文鼎粗隸" pitchFamily="49" charset="-120"/>
              </a:rPr>
              <a:t>五等級表範例</a:t>
            </a:r>
            <a:endParaRPr lang="zh-TW" altLang="en-US" sz="5400" b="1" dirty="0">
              <a:solidFill>
                <a:srgbClr val="000066"/>
              </a:solidFill>
              <a:ea typeface="文鼎粗隸" pitchFamily="49" charset="-120"/>
            </a:endParaRPr>
          </a:p>
        </p:txBody>
      </p:sp>
      <p:pic>
        <p:nvPicPr>
          <p:cNvPr id="4" name="內容版面配置區 3" descr="賴氏人格測驗五等級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3"/>
            <a:ext cx="8712968" cy="4715253"/>
          </a:xfrm>
        </p:spPr>
      </p:pic>
      <p:sp>
        <p:nvSpPr>
          <p:cNvPr id="10" name="矩形 9"/>
          <p:cNvSpPr/>
          <p:nvPr/>
        </p:nvSpPr>
        <p:spPr>
          <a:xfrm>
            <a:off x="4860032" y="5517232"/>
            <a:ext cx="64807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843808" y="6093296"/>
            <a:ext cx="4824536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右上與右下兩部份量表等級數目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>
            <a:stCxn id="9" idx="4"/>
            <a:endCxn id="10" idx="0"/>
          </p:cNvCxnSpPr>
          <p:nvPr/>
        </p:nvCxnSpPr>
        <p:spPr>
          <a:xfrm flipH="1">
            <a:off x="5184068" y="5373216"/>
            <a:ext cx="288032" cy="144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4860032" y="1844824"/>
            <a:ext cx="1224136" cy="35283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351</Words>
  <Application>Microsoft Office PowerPoint</Application>
  <PresentationFormat>如螢幕大小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3" baseType="lpstr">
      <vt:lpstr>Arial</vt:lpstr>
      <vt:lpstr>新細明體</vt:lpstr>
      <vt:lpstr>Constantia</vt:lpstr>
      <vt:lpstr>文鼎粗隸</vt:lpstr>
      <vt:lpstr>標楷體</vt:lpstr>
      <vt:lpstr>Wingdings</vt:lpstr>
      <vt:lpstr>Times New Roman</vt:lpstr>
      <vt:lpstr>Office 佈景主題</vt:lpstr>
      <vt:lpstr>賴氏人格測驗結果解釋</vt:lpstr>
      <vt:lpstr>測驗目的</vt:lpstr>
      <vt:lpstr>測驗內容</vt:lpstr>
      <vt:lpstr>作答說明</vt:lpstr>
      <vt:lpstr>計分方法</vt:lpstr>
      <vt:lpstr>投影片 6</vt:lpstr>
      <vt:lpstr>投影片 7</vt:lpstr>
      <vt:lpstr>五等級表範例</vt:lpstr>
      <vt:lpstr>五等級表範例</vt:lpstr>
      <vt:lpstr>五等級表範例</vt:lpstr>
      <vt:lpstr>五等級表範例</vt:lpstr>
      <vt:lpstr>五等級表範例</vt:lpstr>
      <vt:lpstr>測驗結果解釋</vt:lpstr>
      <vt:lpstr>測驗結果解釋</vt:lpstr>
      <vt:lpstr>測驗結果解釋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賴氏人格測驗結果解釋</dc:title>
  <dc:creator>user</dc:creator>
  <cp:lastModifiedBy>user</cp:lastModifiedBy>
  <cp:revision>55</cp:revision>
  <dcterms:created xsi:type="dcterms:W3CDTF">2011-10-11T02:35:10Z</dcterms:created>
  <dcterms:modified xsi:type="dcterms:W3CDTF">2013-10-01T06:19:41Z</dcterms:modified>
</cp:coreProperties>
</file>