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13"/>
  </p:notesMasterIdLst>
  <p:handoutMasterIdLst>
    <p:handoutMasterId r:id="rId14"/>
  </p:handoutMasterIdLst>
  <p:sldIdLst>
    <p:sldId id="2851" r:id="rId2"/>
    <p:sldId id="2852" r:id="rId3"/>
    <p:sldId id="2894" r:id="rId4"/>
    <p:sldId id="2890" r:id="rId5"/>
    <p:sldId id="2883" r:id="rId6"/>
    <p:sldId id="2887" r:id="rId7"/>
    <p:sldId id="2892" r:id="rId8"/>
    <p:sldId id="2879" r:id="rId9"/>
    <p:sldId id="2888" r:id="rId10"/>
    <p:sldId id="2886" r:id="rId11"/>
    <p:sldId id="2876" r:id="rId12"/>
  </p:sldIdLst>
  <p:sldSz cx="12858750" cy="7232650"/>
  <p:notesSz cx="6797675" cy="9926638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8D0"/>
    <a:srgbClr val="26A69A"/>
    <a:srgbClr val="FF5252"/>
    <a:srgbClr val="66C6D5"/>
    <a:srgbClr val="0E419A"/>
    <a:srgbClr val="056770"/>
    <a:srgbClr val="77BFDB"/>
    <a:srgbClr val="96D624"/>
    <a:srgbClr val="66B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6182" autoAdjust="0"/>
  </p:normalViewPr>
  <p:slideViewPr>
    <p:cSldViewPr>
      <p:cViewPr>
        <p:scale>
          <a:sx n="60" d="100"/>
          <a:sy n="60" d="100"/>
        </p:scale>
        <p:origin x="-684" y="-870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12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1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43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49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創意還是專題</a:t>
            </a:r>
            <a:endParaRPr lang="en-US" altLang="zh-TW" dirty="0" smtClean="0"/>
          </a:p>
          <a:p>
            <a:r>
              <a:rPr lang="zh-TW" altLang="en-US" dirty="0" smtClean="0"/>
              <a:t>題目太大</a:t>
            </a:r>
            <a:endParaRPr lang="en-US" altLang="zh-TW" dirty="0" smtClean="0"/>
          </a:p>
          <a:p>
            <a:r>
              <a:rPr lang="zh-TW" altLang="en-US" dirty="0" smtClean="0"/>
              <a:t>能力範圍</a:t>
            </a:r>
            <a:endParaRPr lang="en-US" altLang="zh-TW" dirty="0" smtClean="0"/>
          </a:p>
          <a:p>
            <a:r>
              <a:rPr lang="zh-TW" altLang="en-US" dirty="0" smtClean="0"/>
              <a:t>創意性原創性</a:t>
            </a:r>
            <a:endParaRPr lang="en-US" altLang="zh-TW" dirty="0" smtClean="0"/>
          </a:p>
          <a:p>
            <a:r>
              <a:rPr lang="zh-TW" altLang="en-US" dirty="0" smtClean="0"/>
              <a:t>課程連結</a:t>
            </a:r>
            <a:endParaRPr lang="en-US" altLang="zh-TW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80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9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是第二世界大戰中美國陸軍兵器修理部首創。簡單、方便，易於理解、使用，富有啟發意義，廣泛用於企業管理和技術活動，對於決策和執行性的活動措施也非常有幫助，也有助於彌補考慮問題的疏漏。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75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6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創意可以學習嗎？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522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老師我不知道要做什麼？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平時很</a:t>
            </a:r>
            <a:r>
              <a:rPr lang="en-US" altLang="zh-TW" dirty="0" smtClean="0"/>
              <a:t>ok</a:t>
            </a:r>
            <a:r>
              <a:rPr lang="zh-TW" altLang="en-US" dirty="0" smtClean="0"/>
              <a:t>上場前怯場了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獨創性在哪裡？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如何提升作品附加價值？</a:t>
            </a:r>
            <a:endParaRPr lang="en-US" altLang="zh-TW" dirty="0" smtClean="0"/>
          </a:p>
          <a:p>
            <a:endParaRPr lang="en-US" altLang="zh-CN" baseline="0" dirty="0" smtClean="0"/>
          </a:p>
          <a:p>
            <a:r>
              <a:rPr lang="zh-TW" altLang="en-US" dirty="0" smtClean="0"/>
              <a:t>文獻收集不夠</a:t>
            </a:r>
            <a:endParaRPr lang="en-US" altLang="zh-TW" dirty="0" smtClean="0"/>
          </a:p>
          <a:p>
            <a:r>
              <a:rPr lang="zh-TW" altLang="en-US" dirty="0" smtClean="0"/>
              <a:t>榕樹氣根編？</a:t>
            </a:r>
            <a:endParaRPr lang="en-US" altLang="zh-TW" dirty="0" smtClean="0"/>
          </a:p>
          <a:p>
            <a:r>
              <a:rPr lang="zh-TW" altLang="en-US" dirty="0" smtClean="0"/>
              <a:t>榕根板？</a:t>
            </a:r>
            <a:endParaRPr lang="en-US" altLang="zh-TW" dirty="0" smtClean="0"/>
          </a:p>
          <a:p>
            <a:r>
              <a:rPr lang="zh-TW" altLang="en-US" dirty="0" smtClean="0"/>
              <a:t>文書編輯書寫</a:t>
            </a:r>
            <a:endParaRPr lang="en-US" altLang="zh-TW" dirty="0" smtClean="0"/>
          </a:p>
          <a:p>
            <a:r>
              <a:rPr lang="zh-TW" altLang="en-US" dirty="0" smtClean="0"/>
              <a:t>決賽發表卡關</a:t>
            </a:r>
            <a:endParaRPr lang="en-US" altLang="zh-TW" dirty="0" smtClean="0"/>
          </a:p>
          <a:p>
            <a:r>
              <a:rPr lang="zh-TW" altLang="en-US" dirty="0" smtClean="0"/>
              <a:t>設備不夠？</a:t>
            </a:r>
            <a:endParaRPr lang="en-US" altLang="zh-TW" dirty="0" smtClean="0"/>
          </a:p>
          <a:p>
            <a:r>
              <a:rPr lang="zh-TW" altLang="en-US" dirty="0" smtClean="0"/>
              <a:t>預備試驗</a:t>
            </a:r>
            <a:endParaRPr lang="en-US" altLang="zh-TW" dirty="0" smtClean="0"/>
          </a:p>
          <a:p>
            <a:r>
              <a:rPr lang="zh-TW" altLang="en-US" dirty="0" smtClean="0"/>
              <a:t>試誤學習</a:t>
            </a:r>
            <a:endParaRPr lang="en-US" altLang="zh-TW" dirty="0" smtClean="0"/>
          </a:p>
          <a:p>
            <a:r>
              <a:rPr lang="zh-TW" altLang="en-US" dirty="0" smtClean="0"/>
              <a:t>動機？</a:t>
            </a:r>
            <a:endParaRPr lang="en-US" altLang="zh-TW" dirty="0" smtClean="0"/>
          </a:p>
          <a:p>
            <a:r>
              <a:rPr lang="zh-TW" altLang="en-US" dirty="0" smtClean="0"/>
              <a:t>創意商業化</a:t>
            </a:r>
            <a:endParaRPr lang="en-US" altLang="zh-TW" dirty="0" smtClean="0"/>
          </a:p>
          <a:p>
            <a:r>
              <a:rPr lang="zh-TW" altLang="en-US" dirty="0" smtClean="0"/>
              <a:t>架構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3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口說能力</a:t>
            </a:r>
            <a:endParaRPr lang="en-US" altLang="zh-TW" dirty="0" smtClean="0"/>
          </a:p>
          <a:p>
            <a:r>
              <a:rPr lang="zh-TW" altLang="en-US" dirty="0" smtClean="0"/>
              <a:t>統整</a:t>
            </a:r>
            <a:endParaRPr lang="en-US" altLang="zh-TW" dirty="0" smtClean="0"/>
          </a:p>
          <a:p>
            <a:r>
              <a:rPr lang="zh-TW" altLang="en-US" dirty="0" smtClean="0"/>
              <a:t>問題解決</a:t>
            </a:r>
            <a:endParaRPr lang="en-US" altLang="zh-TW" dirty="0" smtClean="0"/>
          </a:p>
          <a:p>
            <a:r>
              <a:rPr lang="zh-TW" altLang="en-US" dirty="0" smtClean="0"/>
              <a:t>學習主動性</a:t>
            </a:r>
            <a:endParaRPr lang="en-US" altLang="zh-TW" dirty="0" smtClean="0"/>
          </a:p>
          <a:p>
            <a:r>
              <a:rPr lang="zh-TW" altLang="en-US" dirty="0" smtClean="0"/>
              <a:t>專業性</a:t>
            </a:r>
            <a:endParaRPr lang="en-US" altLang="zh-TW" dirty="0" smtClean="0"/>
          </a:p>
          <a:p>
            <a:r>
              <a:rPr lang="zh-TW" altLang="en-US" dirty="0" smtClean="0"/>
              <a:t>所學的應用</a:t>
            </a:r>
            <a:endParaRPr lang="en-US" altLang="zh-TW" dirty="0" smtClean="0"/>
          </a:p>
          <a:p>
            <a:r>
              <a:rPr lang="zh-TW" altLang="en-US" dirty="0" smtClean="0"/>
              <a:t>應變能力</a:t>
            </a:r>
            <a:endParaRPr lang="en-US" altLang="zh-TW" dirty="0" smtClean="0"/>
          </a:p>
          <a:p>
            <a:r>
              <a:rPr lang="zh-TW" altLang="en-US" dirty="0" smtClean="0"/>
              <a:t>創意延伸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92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3A5B-AF00-4159-BBA4-EAF89B3E00D0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52400" y="202532"/>
            <a:ext cx="12553950" cy="682758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5ED-26EB-4C7E-85CC-8723F41761E0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2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532E-819C-4D7A-BE47-2ED8001CDAE0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1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chart" Target="../charts/chart1.xml"/><Relationship Id="rId12" Type="http://schemas.openxmlformats.org/officeDocument/2006/relationships/image" Target="../media/image21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microsoft.com/office/2007/relationships/hdphoto" Target="../media/hdphoto5.wdp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0.jpe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microsoft.com/office/2007/relationships/hdphoto" Target="../media/hdphoto3.wdp"/><Relationship Id="rId19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300" y="349723"/>
            <a:ext cx="4248150" cy="4269246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989215" y="1895016"/>
            <a:ext cx="230505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cap="all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2018</a:t>
            </a:r>
            <a:endParaRPr lang="zh-CN" altLang="en-US" sz="8800" cap="all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1892871" y="4707273"/>
            <a:ext cx="936063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TW" altLang="en-US" sz="5400" b="1" dirty="0">
                <a:solidFill>
                  <a:schemeClr val="accent1"/>
                </a:solidFill>
                <a:cs typeface="Arial" panose="020B0604020202020204" pitchFamily="34" charset="0"/>
              </a:rPr>
              <a:t>專題及創意競賽課程</a:t>
            </a:r>
            <a:r>
              <a:rPr lang="zh-TW" altLang="en-US" sz="54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教學</a:t>
            </a:r>
            <a:r>
              <a:rPr lang="zh-TW" altLang="en-US" sz="5400" b="1" dirty="0">
                <a:solidFill>
                  <a:schemeClr val="accent1"/>
                </a:solidFill>
                <a:cs typeface="Arial" panose="020B0604020202020204" pitchFamily="34" charset="0"/>
              </a:rPr>
              <a:t>分享</a:t>
            </a:r>
            <a:endParaRPr lang="en-US" altLang="zh-TW" sz="5400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TW" altLang="en-US" sz="2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參賽</a:t>
            </a:r>
            <a:r>
              <a:rPr lang="zh-TW" altLang="en-US" sz="2800" b="1" dirty="0">
                <a:solidFill>
                  <a:schemeClr val="accent1"/>
                </a:solidFill>
                <a:cs typeface="Arial" panose="020B0604020202020204" pitchFamily="34" charset="0"/>
              </a:rPr>
              <a:t>作品名稱</a:t>
            </a:r>
            <a:r>
              <a:rPr lang="en-US" altLang="zh-TW" sz="2800" b="1" dirty="0">
                <a:solidFill>
                  <a:schemeClr val="accent1"/>
                </a:solidFill>
                <a:cs typeface="Arial" panose="020B0604020202020204" pitchFamily="34" charset="0"/>
              </a:rPr>
              <a:t>:</a:t>
            </a:r>
            <a:r>
              <a:rPr lang="zh-TW" altLang="en-US" sz="2800" b="1" dirty="0">
                <a:solidFill>
                  <a:schemeClr val="accent1"/>
                </a:solidFill>
                <a:cs typeface="Arial" panose="020B0604020202020204" pitchFamily="34" charset="0"/>
              </a:rPr>
              <a:t>環保再利用的榕根板</a:t>
            </a:r>
            <a:r>
              <a:rPr lang="en-US" altLang="zh-TW" sz="2800" b="1" dirty="0">
                <a:solidFill>
                  <a:schemeClr val="accent1"/>
                </a:solidFill>
                <a:cs typeface="Arial" panose="020B0604020202020204" pitchFamily="34" charset="0"/>
              </a:rPr>
              <a:t>-</a:t>
            </a:r>
            <a:r>
              <a:rPr lang="zh-TW" altLang="en-US" sz="2800" b="1" dirty="0">
                <a:solidFill>
                  <a:schemeClr val="accent1"/>
                </a:solidFill>
                <a:cs typeface="Arial" panose="020B0604020202020204" pitchFamily="34" charset="0"/>
              </a:rPr>
              <a:t>不「榕」你錯過</a:t>
            </a:r>
            <a:endParaRPr lang="zh-CN" altLang="en-US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161123" y="6347090"/>
            <a:ext cx="45365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TW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興大附農園藝科   陳盈璇  老師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1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28774" y="3156292"/>
            <a:ext cx="2090152" cy="2332241"/>
            <a:chOff x="1574981" y="2272332"/>
            <a:chExt cx="1381879" cy="1719349"/>
          </a:xfrm>
        </p:grpSpPr>
        <p:sp>
          <p:nvSpPr>
            <p:cNvPr id="5" name="Rectangle 4"/>
            <p:cNvSpPr/>
            <p:nvPr/>
          </p:nvSpPr>
          <p:spPr>
            <a:xfrm>
              <a:off x="1574981" y="3515832"/>
              <a:ext cx="1381879" cy="4758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1200" dirty="0"/>
            </a:p>
            <a:p>
              <a:r>
                <a:rPr lang="zh-TW" altLang="en-US" sz="1600" dirty="0"/>
                <a:t> </a:t>
              </a:r>
              <a:r>
                <a:rPr lang="en-US" altLang="zh-TW" sz="2000" b="1" dirty="0"/>
                <a:t>105</a:t>
              </a:r>
              <a:r>
                <a:rPr lang="zh-TW" altLang="en-US" sz="2000" dirty="0"/>
                <a:t>年專題暨創意製作競賽</a:t>
              </a:r>
            </a:p>
            <a:p>
              <a:r>
                <a:rPr lang="zh-TW" altLang="en-US" sz="1200" dirty="0"/>
                <a:t>	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8094" y="2272332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54%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53110" y="3003564"/>
            <a:ext cx="2733437" cy="2350035"/>
            <a:chOff x="3972681" y="2269986"/>
            <a:chExt cx="1654692" cy="1481290"/>
          </a:xfrm>
        </p:grpSpPr>
        <p:sp>
          <p:nvSpPr>
            <p:cNvPr id="15" name="Rectangle 14"/>
            <p:cNvSpPr/>
            <p:nvPr/>
          </p:nvSpPr>
          <p:spPr>
            <a:xfrm>
              <a:off x="3972681" y="3275427"/>
              <a:ext cx="1654692" cy="4758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000" b="1" dirty="0"/>
                <a:t>107</a:t>
              </a:r>
              <a:r>
                <a:rPr lang="zh-TW" altLang="en-US" sz="2000" dirty="0"/>
                <a:t>年專題暨創意製作競賽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53828" y="2269986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07618" y="3620621"/>
            <a:ext cx="2447831" cy="1864136"/>
            <a:chOff x="9187698" y="2131361"/>
            <a:chExt cx="1667357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187698" y="2131361"/>
              <a:ext cx="1667357" cy="1619915"/>
              <a:chOff x="2441475" y="3076243"/>
              <a:chExt cx="1667357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41475" y="4220308"/>
                <a:ext cx="1667357" cy="4758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1600" dirty="0"/>
                  <a:t> </a:t>
                </a:r>
                <a:r>
                  <a:rPr lang="en-US" altLang="zh-TW" b="1" dirty="0" smtClean="0"/>
                  <a:t>107</a:t>
                </a:r>
                <a:r>
                  <a:rPr lang="zh-TW" altLang="en-US" dirty="0" smtClean="0"/>
                  <a:t>年</a:t>
                </a:r>
                <a:r>
                  <a:rPr lang="zh-TW" altLang="en-US" dirty="0"/>
                  <a:t>專題暨創意製作競賽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616288" y="2269985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27"/>
          <p:cNvSpPr txBox="1"/>
          <p:nvPr/>
        </p:nvSpPr>
        <p:spPr>
          <a:xfrm>
            <a:off x="1028775" y="551234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創意組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植物纖維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造紙─成為環保中的茭茭者 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84759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TW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待續</a:t>
            </a:r>
            <a:endParaRPr lang="zh-CN" altLang="en-US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189293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be continued</a:t>
            </a:r>
          </a:p>
        </p:txBody>
      </p:sp>
      <p:pic>
        <p:nvPicPr>
          <p:cNvPr id="32" name="Picture 5" descr="C:\Users\user\Desktop\新增資料夾\33364926_1878396715549789_198178380972032000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59" y="3092368"/>
            <a:ext cx="2469889" cy="18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74" y="1120681"/>
            <a:ext cx="2090151" cy="371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11" y="2597006"/>
            <a:ext cx="2733434" cy="204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78" y="315803"/>
            <a:ext cx="2808313" cy="186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4"/>
          <p:cNvSpPr/>
          <p:nvPr/>
        </p:nvSpPr>
        <p:spPr>
          <a:xfrm>
            <a:off x="7365479" y="2055101"/>
            <a:ext cx="2808313" cy="7044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/>
              <a:t>107</a:t>
            </a:r>
            <a:r>
              <a:rPr lang="zh-TW" altLang="en-US" sz="2000" dirty="0"/>
              <a:t>年專題暨創意製作競賽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097557" y="6669237"/>
            <a:ext cx="2892425" cy="3841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1" name="TextBox 27"/>
          <p:cNvSpPr txBox="1"/>
          <p:nvPr/>
        </p:nvSpPr>
        <p:spPr>
          <a:xfrm>
            <a:off x="8107616" y="5484757"/>
            <a:ext cx="2447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創意組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環保再利用的榕根板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不「榕」你錯過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7"/>
          <p:cNvSpPr txBox="1"/>
          <p:nvPr/>
        </p:nvSpPr>
        <p:spPr>
          <a:xfrm>
            <a:off x="4053100" y="5357860"/>
            <a:ext cx="267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TW" alt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專題組</a:t>
            </a:r>
            <a:r>
              <a:rPr lang="en-US" altLang="zh-TW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樹玫瑰─「玫」有你型不行？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MH_Number_1"/>
          <p:cNvSpPr/>
          <p:nvPr>
            <p:custDataLst>
              <p:tags r:id="rId1"/>
            </p:custDataLst>
          </p:nvPr>
        </p:nvSpPr>
        <p:spPr>
          <a:xfrm>
            <a:off x="308695" y="303957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TW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8939" y="3179795"/>
            <a:ext cx="395518" cy="191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49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300" y="349723"/>
            <a:ext cx="4248150" cy="4269246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989215" y="1895016"/>
            <a:ext cx="230505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cap="all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</a:t>
            </a:r>
            <a:r>
              <a:rPr lang="en-US" altLang="zh-TW" sz="8800" cap="all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  <a:endParaRPr lang="zh-CN" altLang="en-US" sz="8800" cap="all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35779" y="4794359"/>
            <a:ext cx="638719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5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716236" y="5955204"/>
            <a:ext cx="34262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感謝聆聽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476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7" grpId="0"/>
      <p:bldP spid="7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711" y="1513122"/>
            <a:ext cx="4200072" cy="4220928"/>
          </a:xfrm>
          <a:prstGeom prst="rect">
            <a:avLst/>
          </a:prstGeom>
        </p:spPr>
      </p:pic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7555357" y="2205757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8260354" y="2145272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53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靈感</a:t>
            </a:r>
            <a:r>
              <a:rPr lang="en-US" altLang="zh-TW" sz="253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&amp;</a:t>
            </a:r>
            <a:r>
              <a:rPr lang="zh-TW" altLang="en-US" sz="253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主題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Inspiration &amp; Theme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3"/>
            </p:custDataLst>
          </p:nvPr>
        </p:nvSpPr>
        <p:spPr>
          <a:xfrm>
            <a:off x="7555357" y="3075273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4"/>
            </p:custDataLst>
          </p:nvPr>
        </p:nvSpPr>
        <p:spPr>
          <a:xfrm>
            <a:off x="8260354" y="3014789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問題</a:t>
            </a:r>
            <a:r>
              <a:rPr lang="en-US" altLang="zh-TW" sz="253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&amp;</a:t>
            </a:r>
            <a:r>
              <a:rPr lang="zh-TW" altLang="en-US" sz="253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解決</a:t>
            </a:r>
            <a:endParaRPr lang="en-US" altLang="zh-TW" sz="2531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problem-solving skills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/>
          <p:nvPr>
            <p:custDataLst>
              <p:tags r:id="rId5"/>
            </p:custDataLst>
          </p:nvPr>
        </p:nvSpPr>
        <p:spPr>
          <a:xfrm>
            <a:off x="7555357" y="3944789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6"/>
            </p:custDataLst>
          </p:nvPr>
        </p:nvSpPr>
        <p:spPr>
          <a:xfrm>
            <a:off x="8260354" y="3884305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z="253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成長</a:t>
            </a:r>
            <a:r>
              <a:rPr lang="en-US" altLang="zh-TW" sz="253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&amp;</a:t>
            </a:r>
            <a:r>
              <a:rPr lang="zh-TW" altLang="en-US" sz="253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收穫</a:t>
            </a:r>
            <a:endParaRPr lang="en-US" altLang="zh-TW" sz="2531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Growth &amp; harvest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7"/>
            </p:custDataLst>
          </p:nvPr>
        </p:nvSpPr>
        <p:spPr>
          <a:xfrm>
            <a:off x="7555357" y="4814305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8"/>
            </p:custDataLst>
          </p:nvPr>
        </p:nvSpPr>
        <p:spPr>
          <a:xfrm>
            <a:off x="8260354" y="4753820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待續</a:t>
            </a:r>
            <a:endParaRPr lang="zh-TW" altLang="en-US" sz="2531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be continued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9"/>
            </p:custDataLst>
          </p:nvPr>
        </p:nvSpPr>
        <p:spPr>
          <a:xfrm>
            <a:off x="3549055" y="2320181"/>
            <a:ext cx="1231106" cy="266848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榕根板</a:t>
            </a:r>
            <a:endParaRPr lang="en-US" altLang="zh-TW" sz="4000" b="1" dirty="0" smtClean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TW" altLang="en-US" sz="4000" b="1" dirty="0" smtClean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不榕你錯過</a:t>
            </a:r>
            <a:endParaRPr lang="zh-CN" altLang="en-US" sz="40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2200581" y="3358965"/>
            <a:ext cx="215213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4915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781575" y="4842597"/>
            <a:ext cx="716976" cy="530251"/>
          </a:xfrm>
          <a:custGeom>
            <a:avLst/>
            <a:gdLst>
              <a:gd name="T0" fmla="*/ 283 w 344"/>
              <a:gd name="T1" fmla="*/ 254 h 254"/>
              <a:gd name="T2" fmla="*/ 255 w 344"/>
              <a:gd name="T3" fmla="*/ 246 h 254"/>
              <a:gd name="T4" fmla="*/ 33 w 344"/>
              <a:gd name="T5" fmla="*/ 106 h 254"/>
              <a:gd name="T6" fmla="*/ 16 w 344"/>
              <a:gd name="T7" fmla="*/ 32 h 254"/>
              <a:gd name="T8" fmla="*/ 89 w 344"/>
              <a:gd name="T9" fmla="*/ 16 h 254"/>
              <a:gd name="T10" fmla="*/ 312 w 344"/>
              <a:gd name="T11" fmla="*/ 156 h 254"/>
              <a:gd name="T12" fmla="*/ 328 w 344"/>
              <a:gd name="T13" fmla="*/ 229 h 254"/>
              <a:gd name="T14" fmla="*/ 283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283" y="254"/>
                </a:moveTo>
                <a:cubicBezTo>
                  <a:pt x="274" y="254"/>
                  <a:pt x="264" y="251"/>
                  <a:pt x="255" y="24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8" y="90"/>
                  <a:pt x="0" y="57"/>
                  <a:pt x="16" y="32"/>
                </a:cubicBezTo>
                <a:cubicBezTo>
                  <a:pt x="31" y="8"/>
                  <a:pt x="64" y="0"/>
                  <a:pt x="89" y="16"/>
                </a:cubicBezTo>
                <a:cubicBezTo>
                  <a:pt x="312" y="156"/>
                  <a:pt x="312" y="156"/>
                  <a:pt x="312" y="156"/>
                </a:cubicBezTo>
                <a:cubicBezTo>
                  <a:pt x="337" y="171"/>
                  <a:pt x="344" y="204"/>
                  <a:pt x="328" y="229"/>
                </a:cubicBezTo>
                <a:cubicBezTo>
                  <a:pt x="318" y="245"/>
                  <a:pt x="301" y="254"/>
                  <a:pt x="283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018574" y="3718657"/>
            <a:ext cx="780414" cy="342329"/>
          </a:xfrm>
          <a:custGeom>
            <a:avLst/>
            <a:gdLst>
              <a:gd name="T0" fmla="*/ 58 w 374"/>
              <a:gd name="T1" fmla="*/ 164 h 164"/>
              <a:gd name="T2" fmla="*/ 6 w 374"/>
              <a:gd name="T3" fmla="*/ 121 h 164"/>
              <a:gd name="T4" fmla="*/ 48 w 374"/>
              <a:gd name="T5" fmla="*/ 58 h 164"/>
              <a:gd name="T6" fmla="*/ 305 w 374"/>
              <a:gd name="T7" fmla="*/ 6 h 164"/>
              <a:gd name="T8" fmla="*/ 368 w 374"/>
              <a:gd name="T9" fmla="*/ 48 h 164"/>
              <a:gd name="T10" fmla="*/ 326 w 374"/>
              <a:gd name="T11" fmla="*/ 110 h 164"/>
              <a:gd name="T12" fmla="*/ 69 w 374"/>
              <a:gd name="T13" fmla="*/ 163 h 164"/>
              <a:gd name="T14" fmla="*/ 58 w 374"/>
              <a:gd name="T1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4">
                <a:moveTo>
                  <a:pt x="58" y="164"/>
                </a:moveTo>
                <a:cubicBezTo>
                  <a:pt x="33" y="164"/>
                  <a:pt x="11" y="146"/>
                  <a:pt x="6" y="121"/>
                </a:cubicBezTo>
                <a:cubicBezTo>
                  <a:pt x="0" y="92"/>
                  <a:pt x="19" y="64"/>
                  <a:pt x="48" y="58"/>
                </a:cubicBezTo>
                <a:cubicBezTo>
                  <a:pt x="305" y="6"/>
                  <a:pt x="305" y="6"/>
                  <a:pt x="305" y="6"/>
                </a:cubicBezTo>
                <a:cubicBezTo>
                  <a:pt x="334" y="0"/>
                  <a:pt x="362" y="19"/>
                  <a:pt x="368" y="48"/>
                </a:cubicBezTo>
                <a:cubicBezTo>
                  <a:pt x="374" y="76"/>
                  <a:pt x="355" y="104"/>
                  <a:pt x="326" y="110"/>
                </a:cubicBezTo>
                <a:cubicBezTo>
                  <a:pt x="69" y="163"/>
                  <a:pt x="69" y="163"/>
                  <a:pt x="69" y="163"/>
                </a:cubicBezTo>
                <a:cubicBezTo>
                  <a:pt x="65" y="163"/>
                  <a:pt x="62" y="164"/>
                  <a:pt x="58" y="1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469171" y="2410385"/>
            <a:ext cx="554190" cy="691840"/>
          </a:xfrm>
          <a:custGeom>
            <a:avLst/>
            <a:gdLst>
              <a:gd name="T0" fmla="*/ 60 w 266"/>
              <a:gd name="T1" fmla="*/ 332 h 332"/>
              <a:gd name="T2" fmla="*/ 31 w 266"/>
              <a:gd name="T3" fmla="*/ 324 h 332"/>
              <a:gd name="T4" fmla="*/ 16 w 266"/>
              <a:gd name="T5" fmla="*/ 250 h 332"/>
              <a:gd name="T6" fmla="*/ 161 w 266"/>
              <a:gd name="T7" fmla="*/ 31 h 332"/>
              <a:gd name="T8" fmla="*/ 235 w 266"/>
              <a:gd name="T9" fmla="*/ 16 h 332"/>
              <a:gd name="T10" fmla="*/ 250 w 266"/>
              <a:gd name="T11" fmla="*/ 90 h 332"/>
              <a:gd name="T12" fmla="*/ 105 w 266"/>
              <a:gd name="T13" fmla="*/ 309 h 332"/>
              <a:gd name="T14" fmla="*/ 60 w 266"/>
              <a:gd name="T15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2">
                <a:moveTo>
                  <a:pt x="60" y="332"/>
                </a:moveTo>
                <a:cubicBezTo>
                  <a:pt x="50" y="332"/>
                  <a:pt x="40" y="330"/>
                  <a:pt x="31" y="324"/>
                </a:cubicBezTo>
                <a:cubicBezTo>
                  <a:pt x="6" y="307"/>
                  <a:pt x="0" y="274"/>
                  <a:pt x="16" y="250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78" y="6"/>
                  <a:pt x="211" y="0"/>
                  <a:pt x="235" y="16"/>
                </a:cubicBezTo>
                <a:cubicBezTo>
                  <a:pt x="260" y="32"/>
                  <a:pt x="266" y="65"/>
                  <a:pt x="250" y="90"/>
                </a:cubicBezTo>
                <a:cubicBezTo>
                  <a:pt x="105" y="309"/>
                  <a:pt x="105" y="309"/>
                  <a:pt x="105" y="309"/>
                </a:cubicBezTo>
                <a:cubicBezTo>
                  <a:pt x="94" y="324"/>
                  <a:pt x="77" y="332"/>
                  <a:pt x="60" y="3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476894" y="2009406"/>
            <a:ext cx="226225" cy="772036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631190" y="4839007"/>
            <a:ext cx="716976" cy="529054"/>
          </a:xfrm>
          <a:custGeom>
            <a:avLst/>
            <a:gdLst>
              <a:gd name="T0" fmla="*/ 61 w 344"/>
              <a:gd name="T1" fmla="*/ 254 h 254"/>
              <a:gd name="T2" fmla="*/ 16 w 344"/>
              <a:gd name="T3" fmla="*/ 229 h 254"/>
              <a:gd name="T4" fmla="*/ 32 w 344"/>
              <a:gd name="T5" fmla="*/ 156 h 254"/>
              <a:gd name="T6" fmla="*/ 255 w 344"/>
              <a:gd name="T7" fmla="*/ 16 h 254"/>
              <a:gd name="T8" fmla="*/ 328 w 344"/>
              <a:gd name="T9" fmla="*/ 33 h 254"/>
              <a:gd name="T10" fmla="*/ 311 w 344"/>
              <a:gd name="T11" fmla="*/ 106 h 254"/>
              <a:gd name="T12" fmla="*/ 89 w 344"/>
              <a:gd name="T13" fmla="*/ 246 h 254"/>
              <a:gd name="T14" fmla="*/ 61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61" y="254"/>
                </a:moveTo>
                <a:cubicBezTo>
                  <a:pt x="43" y="254"/>
                  <a:pt x="26" y="245"/>
                  <a:pt x="16" y="229"/>
                </a:cubicBezTo>
                <a:cubicBezTo>
                  <a:pt x="0" y="204"/>
                  <a:pt x="7" y="172"/>
                  <a:pt x="32" y="15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80" y="0"/>
                  <a:pt x="312" y="8"/>
                  <a:pt x="328" y="33"/>
                </a:cubicBezTo>
                <a:cubicBezTo>
                  <a:pt x="344" y="58"/>
                  <a:pt x="336" y="90"/>
                  <a:pt x="311" y="106"/>
                </a:cubicBezTo>
                <a:cubicBezTo>
                  <a:pt x="89" y="246"/>
                  <a:pt x="89" y="246"/>
                  <a:pt x="89" y="246"/>
                </a:cubicBezTo>
                <a:cubicBezTo>
                  <a:pt x="80" y="252"/>
                  <a:pt x="70" y="254"/>
                  <a:pt x="61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330756" y="3717461"/>
            <a:ext cx="780414" cy="339935"/>
          </a:xfrm>
          <a:custGeom>
            <a:avLst/>
            <a:gdLst>
              <a:gd name="T0" fmla="*/ 316 w 374"/>
              <a:gd name="T1" fmla="*/ 163 h 163"/>
              <a:gd name="T2" fmla="*/ 305 w 374"/>
              <a:gd name="T3" fmla="*/ 162 h 163"/>
              <a:gd name="T4" fmla="*/ 48 w 374"/>
              <a:gd name="T5" fmla="*/ 110 h 163"/>
              <a:gd name="T6" fmla="*/ 6 w 374"/>
              <a:gd name="T7" fmla="*/ 47 h 163"/>
              <a:gd name="T8" fmla="*/ 69 w 374"/>
              <a:gd name="T9" fmla="*/ 5 h 163"/>
              <a:gd name="T10" fmla="*/ 326 w 374"/>
              <a:gd name="T11" fmla="*/ 58 h 163"/>
              <a:gd name="T12" fmla="*/ 368 w 374"/>
              <a:gd name="T13" fmla="*/ 120 h 163"/>
              <a:gd name="T14" fmla="*/ 316 w 374"/>
              <a:gd name="T1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3">
                <a:moveTo>
                  <a:pt x="316" y="163"/>
                </a:moveTo>
                <a:cubicBezTo>
                  <a:pt x="312" y="163"/>
                  <a:pt x="309" y="163"/>
                  <a:pt x="305" y="162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19" y="104"/>
                  <a:pt x="0" y="76"/>
                  <a:pt x="6" y="47"/>
                </a:cubicBezTo>
                <a:cubicBezTo>
                  <a:pt x="12" y="18"/>
                  <a:pt x="40" y="0"/>
                  <a:pt x="69" y="5"/>
                </a:cubicBezTo>
                <a:cubicBezTo>
                  <a:pt x="326" y="58"/>
                  <a:pt x="326" y="58"/>
                  <a:pt x="326" y="58"/>
                </a:cubicBezTo>
                <a:cubicBezTo>
                  <a:pt x="355" y="63"/>
                  <a:pt x="374" y="92"/>
                  <a:pt x="368" y="120"/>
                </a:cubicBezTo>
                <a:cubicBezTo>
                  <a:pt x="363" y="146"/>
                  <a:pt x="341" y="163"/>
                  <a:pt x="316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106381" y="2405598"/>
            <a:ext cx="555387" cy="694234"/>
          </a:xfrm>
          <a:custGeom>
            <a:avLst/>
            <a:gdLst>
              <a:gd name="T0" fmla="*/ 206 w 266"/>
              <a:gd name="T1" fmla="*/ 333 h 333"/>
              <a:gd name="T2" fmla="*/ 161 w 266"/>
              <a:gd name="T3" fmla="*/ 309 h 333"/>
              <a:gd name="T4" fmla="*/ 16 w 266"/>
              <a:gd name="T5" fmla="*/ 90 h 333"/>
              <a:gd name="T6" fmla="*/ 31 w 266"/>
              <a:gd name="T7" fmla="*/ 16 h 333"/>
              <a:gd name="T8" fmla="*/ 105 w 266"/>
              <a:gd name="T9" fmla="*/ 31 h 333"/>
              <a:gd name="T10" fmla="*/ 250 w 266"/>
              <a:gd name="T11" fmla="*/ 250 h 333"/>
              <a:gd name="T12" fmla="*/ 235 w 266"/>
              <a:gd name="T13" fmla="*/ 324 h 333"/>
              <a:gd name="T14" fmla="*/ 206 w 266"/>
              <a:gd name="T1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3">
                <a:moveTo>
                  <a:pt x="206" y="333"/>
                </a:moveTo>
                <a:cubicBezTo>
                  <a:pt x="189" y="333"/>
                  <a:pt x="172" y="324"/>
                  <a:pt x="161" y="309"/>
                </a:cubicBezTo>
                <a:cubicBezTo>
                  <a:pt x="16" y="90"/>
                  <a:pt x="16" y="90"/>
                  <a:pt x="16" y="90"/>
                </a:cubicBezTo>
                <a:cubicBezTo>
                  <a:pt x="0" y="66"/>
                  <a:pt x="6" y="33"/>
                  <a:pt x="31" y="16"/>
                </a:cubicBezTo>
                <a:cubicBezTo>
                  <a:pt x="55" y="0"/>
                  <a:pt x="88" y="7"/>
                  <a:pt x="105" y="31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66" y="275"/>
                  <a:pt x="260" y="308"/>
                  <a:pt x="235" y="324"/>
                </a:cubicBezTo>
                <a:cubicBezTo>
                  <a:pt x="226" y="330"/>
                  <a:pt x="216" y="333"/>
                  <a:pt x="206" y="3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19440" y="2989712"/>
            <a:ext cx="2513606" cy="3305990"/>
            <a:chOff x="2066468" y="2628718"/>
            <a:chExt cx="2744485" cy="3609651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25100" y="5888120"/>
              <a:ext cx="1059894" cy="350249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066468" y="2628718"/>
              <a:ext cx="2744485" cy="3354806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2808995" y="3448146"/>
            <a:ext cx="1607510" cy="1607510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2968190" y="3608538"/>
            <a:ext cx="1287924" cy="128672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3105840" y="3746187"/>
            <a:ext cx="1012624" cy="1012624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255459" y="3894610"/>
            <a:ext cx="713385" cy="71458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3388322" y="4027471"/>
            <a:ext cx="446464" cy="448859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3528365" y="4169910"/>
            <a:ext cx="166377" cy="16637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3576242" y="3336829"/>
            <a:ext cx="947989" cy="950383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  <a:gd name="T20" fmla="*/ 543 w 792"/>
              <a:gd name="T21" fmla="*/ 282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  <a:lnTo>
                  <a:pt x="543" y="28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612151" y="3312889"/>
            <a:ext cx="947989" cy="950383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 flipH="1">
            <a:off x="6607537" y="3280489"/>
            <a:ext cx="1144281" cy="989145"/>
            <a:chOff x="2883" y="375"/>
            <a:chExt cx="1938" cy="1977"/>
          </a:xfrm>
          <a:solidFill>
            <a:schemeClr val="accent1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4"/>
          <p:cNvGrpSpPr>
            <a:grpSpLocks noChangeAspect="1"/>
          </p:cNvGrpSpPr>
          <p:nvPr/>
        </p:nvGrpSpPr>
        <p:grpSpPr bwMode="auto">
          <a:xfrm flipH="1">
            <a:off x="9139688" y="3280489"/>
            <a:ext cx="1144281" cy="989145"/>
            <a:chOff x="2883" y="375"/>
            <a:chExt cx="1938" cy="1977"/>
          </a:xfrm>
          <a:solidFill>
            <a:schemeClr val="accent2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 bwMode="auto">
          <a:xfrm flipH="1">
            <a:off x="6607537" y="4876369"/>
            <a:ext cx="1144281" cy="989145"/>
            <a:chOff x="2883" y="375"/>
            <a:chExt cx="1938" cy="1977"/>
          </a:xfrm>
          <a:solidFill>
            <a:schemeClr val="accent3"/>
          </a:solidFill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4"/>
          <p:cNvGrpSpPr>
            <a:grpSpLocks noChangeAspect="1"/>
          </p:cNvGrpSpPr>
          <p:nvPr/>
        </p:nvGrpSpPr>
        <p:grpSpPr bwMode="auto">
          <a:xfrm flipH="1">
            <a:off x="9183285" y="4876369"/>
            <a:ext cx="1144281" cy="989145"/>
            <a:chOff x="2883" y="375"/>
            <a:chExt cx="1938" cy="1977"/>
          </a:xfrm>
          <a:solidFill>
            <a:schemeClr val="accent4"/>
          </a:solidFill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0" name="TextBox 78"/>
          <p:cNvSpPr txBox="1"/>
          <p:nvPr/>
        </p:nvSpPr>
        <p:spPr>
          <a:xfrm>
            <a:off x="7076633" y="3919261"/>
            <a:ext cx="177656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感興趣和</a:t>
            </a:r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實際可行的</a:t>
            </a:r>
          </a:p>
        </p:txBody>
      </p:sp>
      <p:sp>
        <p:nvSpPr>
          <p:cNvPr id="72" name="TextBox 78"/>
          <p:cNvSpPr txBox="1"/>
          <p:nvPr/>
        </p:nvSpPr>
        <p:spPr>
          <a:xfrm>
            <a:off x="9680133" y="3919261"/>
            <a:ext cx="17898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創意還是專題？</a:t>
            </a:r>
            <a:endParaRPr lang="id-ID" altLang="zh-TW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78"/>
          <p:cNvSpPr txBox="1"/>
          <p:nvPr/>
        </p:nvSpPr>
        <p:spPr>
          <a:xfrm>
            <a:off x="7076633" y="5582961"/>
            <a:ext cx="1422893" cy="70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創意</a:t>
            </a:r>
            <a:r>
              <a:rPr lang="zh-TW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性</a:t>
            </a:r>
            <a:endParaRPr lang="en-US" altLang="zh-TW" sz="2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TW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原創性</a:t>
            </a:r>
            <a:endParaRPr lang="id-ID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78"/>
          <p:cNvSpPr txBox="1"/>
          <p:nvPr/>
        </p:nvSpPr>
        <p:spPr>
          <a:xfrm>
            <a:off x="9680133" y="5582961"/>
            <a:ext cx="1422893" cy="337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課程連結</a:t>
            </a:r>
            <a:endParaRPr lang="en-US" altLang="zh-TW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1533423" y="756567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TW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靈感</a:t>
            </a:r>
            <a:r>
              <a:rPr lang="en-US" altLang="zh-TW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&amp;</a:t>
            </a:r>
            <a:r>
              <a:rPr lang="zh-TW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主題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8"/>
          <p:cNvSpPr txBox="1"/>
          <p:nvPr/>
        </p:nvSpPr>
        <p:spPr>
          <a:xfrm>
            <a:off x="1533423" y="1266526"/>
            <a:ext cx="216131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Inspiration &amp; Theme</a:t>
            </a:r>
          </a:p>
        </p:txBody>
      </p:sp>
      <p:grpSp>
        <p:nvGrpSpPr>
          <p:cNvPr id="83" name="Group 4"/>
          <p:cNvGrpSpPr>
            <a:grpSpLocks noChangeAspect="1"/>
          </p:cNvGrpSpPr>
          <p:nvPr/>
        </p:nvGrpSpPr>
        <p:grpSpPr bwMode="auto">
          <a:xfrm flipH="1">
            <a:off x="8277952" y="1691076"/>
            <a:ext cx="1144281" cy="989145"/>
            <a:chOff x="2883" y="375"/>
            <a:chExt cx="1938" cy="1977"/>
          </a:xfrm>
          <a:solidFill>
            <a:schemeClr val="accent3"/>
          </a:solidFill>
        </p:grpSpPr>
        <p:sp>
          <p:nvSpPr>
            <p:cNvPr id="84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3" name="TextBox 78"/>
          <p:cNvSpPr txBox="1"/>
          <p:nvPr/>
        </p:nvSpPr>
        <p:spPr>
          <a:xfrm>
            <a:off x="8829270" y="2321410"/>
            <a:ext cx="17765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題目</a:t>
            </a:r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吸引力</a:t>
            </a:r>
          </a:p>
        </p:txBody>
      </p:sp>
      <p:sp>
        <p:nvSpPr>
          <p:cNvPr id="79" name="MH_Number_1"/>
          <p:cNvSpPr/>
          <p:nvPr>
            <p:custDataLst>
              <p:tags r:id="rId1"/>
            </p:custDataLst>
          </p:nvPr>
        </p:nvSpPr>
        <p:spPr>
          <a:xfrm>
            <a:off x="933912" y="812954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8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75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5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75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2" grpId="0" animBg="1"/>
      <p:bldP spid="70" grpId="0"/>
      <p:bldP spid="72" grpId="0"/>
      <p:bldP spid="74" grpId="0"/>
      <p:bldP spid="76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615924" y="2027739"/>
            <a:ext cx="7520007" cy="940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以學生為學習中心，教師引導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做中學，培養解決問題能力─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Design for change (DFC)</a:t>
            </a:r>
          </a:p>
        </p:txBody>
      </p:sp>
      <p:sp>
        <p:nvSpPr>
          <p:cNvPr id="45" name="Donut 44"/>
          <p:cNvSpPr/>
          <p:nvPr/>
        </p:nvSpPr>
        <p:spPr>
          <a:xfrm>
            <a:off x="4538278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4744035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4715683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998208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988076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754652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4532858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748947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55530" y="3400301"/>
            <a:ext cx="2339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不知道怎開始？</a:t>
            </a:r>
            <a:endParaRPr lang="en-GB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97283" y="4912469"/>
            <a:ext cx="295465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怎麼製作成榕根板？</a:t>
            </a:r>
            <a:endParaRPr lang="en-GB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05239" y="4912469"/>
            <a:ext cx="326243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怎麼增加創意與商業化</a:t>
            </a:r>
            <a:endParaRPr lang="en-GB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84960" y="3400301"/>
            <a:ext cx="2339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呈現與解說作品</a:t>
            </a:r>
            <a:endParaRPr lang="en-GB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85159" y="4036579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文獻收集、架構、預備試驗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確立動機與方向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54831" y="5560125"/>
            <a:ext cx="3530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問卷、市面調查、腦力激盪、互評討論、跨領域、業者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692440" y="4036579"/>
            <a:ext cx="3759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結果數據呈現、統整能力、對主題的掌握度、成果發表、台風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805639" y="5560125"/>
            <a:ext cx="2904330" cy="79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材料來源、處理、設備、嘗試與修正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1532831" y="658677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TW" altLang="en-US" dirty="0">
                <a:sym typeface="Arial" panose="020B0604020202020204" pitchFamily="34" charset="0"/>
              </a:rPr>
              <a:t>問題</a:t>
            </a:r>
            <a:r>
              <a:rPr lang="en-US" altLang="zh-TW" dirty="0">
                <a:sym typeface="Arial" panose="020B0604020202020204" pitchFamily="34" charset="0"/>
              </a:rPr>
              <a:t>&amp;</a:t>
            </a:r>
            <a:r>
              <a:rPr lang="zh-TW" altLang="en-US" dirty="0">
                <a:sym typeface="Arial" panose="020B0604020202020204" pitchFamily="34" charset="0"/>
              </a:rPr>
              <a:t>解決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1532831" y="1168633"/>
            <a:ext cx="209639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problem-solving </a:t>
            </a:r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skills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MH_Number_2"/>
          <p:cNvSpPr/>
          <p:nvPr>
            <p:custDataLst>
              <p:tags r:id="rId1"/>
            </p:custDataLst>
          </p:nvPr>
        </p:nvSpPr>
        <p:spPr>
          <a:xfrm>
            <a:off x="1008556" y="736005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56767" y="1384077"/>
            <a:ext cx="4065556" cy="4459625"/>
            <a:chOff x="950284" y="2059774"/>
            <a:chExt cx="3788406" cy="4012600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13"/>
            <p:cNvSpPr>
              <a:spLocks/>
            </p:cNvSpPr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24"/>
            <p:cNvSpPr>
              <a:spLocks/>
            </p:cNvSpPr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31"/>
            <p:cNvSpPr>
              <a:spLocks/>
            </p:cNvSpPr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33"/>
            <p:cNvSpPr>
              <a:spLocks/>
            </p:cNvSpPr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34"/>
            <p:cNvSpPr>
              <a:spLocks/>
            </p:cNvSpPr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Freeform 36"/>
            <p:cNvSpPr>
              <a:spLocks/>
            </p:cNvSpPr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37"/>
            <p:cNvSpPr>
              <a:spLocks/>
            </p:cNvSpPr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38"/>
            <p:cNvSpPr>
              <a:spLocks/>
            </p:cNvSpPr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39"/>
            <p:cNvSpPr>
              <a:spLocks/>
            </p:cNvSpPr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40"/>
            <p:cNvSpPr>
              <a:spLocks/>
            </p:cNvSpPr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55"/>
            <p:cNvSpPr>
              <a:spLocks/>
            </p:cNvSpPr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z="1400" smtClean="0"/>
              <a:t>4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33066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5" grpId="0"/>
      <p:bldP spid="57" grpId="0"/>
      <p:bldP spid="59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668735" y="1672109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339975"/>
              <a:ext cx="1385253" cy="408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endPara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Shape 338"/>
          <p:cNvSpPr/>
          <p:nvPr/>
        </p:nvSpPr>
        <p:spPr>
          <a:xfrm>
            <a:off x="2686109" y="1672109"/>
            <a:ext cx="2316294" cy="151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343"/>
          <p:cNvSpPr/>
          <p:nvPr/>
        </p:nvSpPr>
        <p:spPr>
          <a:xfrm>
            <a:off x="4753323" y="1672109"/>
            <a:ext cx="2316294" cy="151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348"/>
          <p:cNvSpPr/>
          <p:nvPr/>
        </p:nvSpPr>
        <p:spPr>
          <a:xfrm>
            <a:off x="6803509" y="1672109"/>
            <a:ext cx="2316291" cy="151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Shape 353"/>
          <p:cNvSpPr/>
          <p:nvPr/>
        </p:nvSpPr>
        <p:spPr>
          <a:xfrm>
            <a:off x="8882457" y="1672109"/>
            <a:ext cx="2316291" cy="151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360"/>
          <p:cNvGrpSpPr/>
          <p:nvPr/>
        </p:nvGrpSpPr>
        <p:grpSpPr>
          <a:xfrm>
            <a:off x="1602629" y="2970154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3624259" y="2970154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26682" y="180145"/>
              <a:ext cx="197608" cy="490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5687217" y="2970154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26682" y="180145"/>
              <a:ext cx="197608" cy="490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7737401" y="2970154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9816350" y="2970154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26682" y="180145"/>
              <a:ext cx="197608" cy="490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096065" y="3508891"/>
            <a:ext cx="1300862" cy="276999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106867" y="3508890"/>
            <a:ext cx="1378292" cy="553998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作品特色</a:t>
            </a:r>
            <a:endParaRPr lang="en-US" altLang="zh-TW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</a:t>
            </a: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特質</a:t>
            </a:r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264699" y="3530678"/>
            <a:ext cx="1194374" cy="66479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競賽日誌</a:t>
            </a:r>
            <a:endParaRPr lang="en-US" altLang="zh-TW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分工表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154884" y="3530678"/>
            <a:ext cx="1804918" cy="276999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歷程說明</a:t>
            </a:r>
          </a:p>
        </p:txBody>
      </p:sp>
      <p:sp>
        <p:nvSpPr>
          <p:cNvPr id="55" name="Shape 385"/>
          <p:cNvSpPr/>
          <p:nvPr/>
        </p:nvSpPr>
        <p:spPr>
          <a:xfrm>
            <a:off x="9309695" y="3544317"/>
            <a:ext cx="1804918" cy="553998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理論及</a:t>
            </a: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原理</a:t>
            </a:r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425032"/>
            <a:ext cx="280772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5W2H</a:t>
            </a:r>
            <a:r>
              <a:rPr lang="zh-CN" alt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法</a:t>
            </a:r>
            <a:endParaRPr lang="zh-CN" altLang="en-US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69522" y="1086753"/>
            <a:ext cx="865619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簡單易於理解使用，有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啟發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意義，有助於細部思考問題。</a:t>
            </a:r>
            <a:endParaRPr lang="zh-TW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3524" y="1747977"/>
            <a:ext cx="1797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WHY</a:t>
            </a: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為什麼這麼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做？理由何在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是什麼？</a:t>
            </a:r>
          </a:p>
        </p:txBody>
      </p:sp>
      <p:sp>
        <p:nvSpPr>
          <p:cNvPr id="14" name="矩形 13"/>
          <p:cNvSpPr/>
          <p:nvPr/>
        </p:nvSpPr>
        <p:spPr>
          <a:xfrm>
            <a:off x="3236826" y="1747977"/>
            <a:ext cx="1527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WHAT</a:t>
            </a: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工作？</a:t>
            </a:r>
          </a:p>
        </p:txBody>
      </p:sp>
      <p:sp>
        <p:nvSpPr>
          <p:cNvPr id="15" name="矩形 14"/>
          <p:cNvSpPr/>
          <p:nvPr/>
        </p:nvSpPr>
        <p:spPr>
          <a:xfrm>
            <a:off x="5248957" y="1747977"/>
            <a:ext cx="1717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誰來承擔？誰來完成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負責？</a:t>
            </a:r>
          </a:p>
        </p:txBody>
      </p:sp>
      <p:sp>
        <p:nvSpPr>
          <p:cNvPr id="19" name="矩形 18"/>
          <p:cNvSpPr/>
          <p:nvPr/>
        </p:nvSpPr>
        <p:spPr>
          <a:xfrm>
            <a:off x="7221463" y="1889874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WHEN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時間完成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記錄時間？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09695" y="1788919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WHERE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哪裡做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哪裡入手？</a:t>
            </a:r>
          </a:p>
        </p:txBody>
      </p:sp>
      <p:sp>
        <p:nvSpPr>
          <p:cNvPr id="47" name="Shape 348"/>
          <p:cNvSpPr/>
          <p:nvPr/>
        </p:nvSpPr>
        <p:spPr>
          <a:xfrm>
            <a:off x="5002403" y="4353130"/>
            <a:ext cx="2587264" cy="176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Shape 353"/>
          <p:cNvSpPr/>
          <p:nvPr/>
        </p:nvSpPr>
        <p:spPr>
          <a:xfrm>
            <a:off x="7284187" y="4353130"/>
            <a:ext cx="2704418" cy="176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369"/>
          <p:cNvGrpSpPr/>
          <p:nvPr/>
        </p:nvGrpSpPr>
        <p:grpSpPr>
          <a:xfrm>
            <a:off x="6139131" y="5904800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51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en-US" altLang="zh-TW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6</a:t>
              </a:r>
              <a:endParaRPr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372"/>
          <p:cNvGrpSpPr/>
          <p:nvPr/>
        </p:nvGrpSpPr>
        <p:grpSpPr>
          <a:xfrm>
            <a:off x="8218080" y="5904800"/>
            <a:ext cx="448507" cy="448507"/>
            <a:chOff x="0" y="0"/>
            <a:chExt cx="850594" cy="850594"/>
          </a:xfrm>
        </p:grpSpPr>
        <p:sp>
          <p:nvSpPr>
            <p:cNvPr id="56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Shape 371"/>
            <p:cNvSpPr/>
            <p:nvPr/>
          </p:nvSpPr>
          <p:spPr>
            <a:xfrm>
              <a:off x="326680" y="180145"/>
              <a:ext cx="197608" cy="490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en-US" altLang="zh-TW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7</a:t>
              </a:r>
              <a:endParaRPr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Shape 382"/>
          <p:cNvSpPr/>
          <p:nvPr/>
        </p:nvSpPr>
        <p:spPr>
          <a:xfrm>
            <a:off x="5493271" y="6446703"/>
            <a:ext cx="1567575" cy="55399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/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研究方法</a:t>
            </a:r>
            <a:endParaRPr lang="en-US" altLang="zh-TW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作品操作方式</a:t>
            </a:r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Shape 385"/>
          <p:cNvSpPr/>
          <p:nvPr/>
        </p:nvSpPr>
        <p:spPr>
          <a:xfrm>
            <a:off x="7998173" y="6446703"/>
            <a:ext cx="1218464" cy="33239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結果討論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539150" y="4576236"/>
            <a:ext cx="1898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HOW</a:t>
            </a: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提高效率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怎樣？</a:t>
            </a:r>
          </a:p>
        </p:txBody>
      </p:sp>
      <p:sp>
        <p:nvSpPr>
          <p:cNvPr id="61" name="矩形 60"/>
          <p:cNvSpPr/>
          <p:nvPr/>
        </p:nvSpPr>
        <p:spPr>
          <a:xfrm>
            <a:off x="7869242" y="4576236"/>
            <a:ext cx="1800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HOW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MUCH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做到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什麼程度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品質數量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產出費用如何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3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dvAuto="0"/>
      <p:bldP spid="30" grpId="0" advAuto="0"/>
      <p:bldP spid="33" grpId="0" advAuto="0"/>
      <p:bldP spid="36" grpId="0" advAuto="0"/>
      <p:bldP spid="39" grpId="0" advAuto="0"/>
      <p:bldP spid="43" grpId="0" animBg="1"/>
      <p:bldP spid="46" grpId="0" animBg="1"/>
      <p:bldP spid="49" grpId="0" animBg="1"/>
      <p:bldP spid="52" grpId="0" animBg="1"/>
      <p:bldP spid="55" grpId="0" animBg="1"/>
      <p:bldP spid="50" grpId="0" advAuto="0"/>
      <p:bldP spid="54" grpId="0" advAuto="0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"/>
          <p:cNvSpPr txBox="1"/>
          <p:nvPr/>
        </p:nvSpPr>
        <p:spPr>
          <a:xfrm>
            <a:off x="524719" y="375965"/>
            <a:ext cx="373313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TW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怎麼製作成榕根板？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26" y="5113836"/>
            <a:ext cx="1632357" cy="188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2" y="771391"/>
            <a:ext cx="1837982" cy="214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9153" r="12002" b="7536"/>
          <a:stretch/>
        </p:blipFill>
        <p:spPr bwMode="auto">
          <a:xfrm rot="16200000">
            <a:off x="4763712" y="744349"/>
            <a:ext cx="1386557" cy="25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7" y="1842302"/>
            <a:ext cx="1723106" cy="173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89" y="1138855"/>
            <a:ext cx="1502640" cy="172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34" y="5057597"/>
            <a:ext cx="1439823" cy="188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7" t="27863" r="22803" b="35982"/>
          <a:stretch/>
        </p:blipFill>
        <p:spPr bwMode="auto">
          <a:xfrm>
            <a:off x="10359428" y="4487317"/>
            <a:ext cx="2137171" cy="225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Freeform 68"/>
          <p:cNvSpPr>
            <a:spLocks noEditPoints="1"/>
          </p:cNvSpPr>
          <p:nvPr/>
        </p:nvSpPr>
        <p:spPr bwMode="auto">
          <a:xfrm>
            <a:off x="1292097" y="4267347"/>
            <a:ext cx="384750" cy="491652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11243876" y="3241327"/>
            <a:ext cx="368276" cy="338090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20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4719" y="37232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嘗試</a:t>
            </a:r>
            <a:endParaRPr lang="zh-TW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8869" y="357941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修正</a:t>
            </a:r>
            <a:endParaRPr lang="zh-TW" alt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3311" y="3760341"/>
            <a:ext cx="1620957" cy="564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靈感乍現</a:t>
            </a:r>
            <a:endParaRPr lang="en-GB" altLang="zh-TW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197303" y="37874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互評</a:t>
            </a:r>
            <a:endParaRPr lang="zh-TW" alt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14818" y="369471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引導</a:t>
            </a:r>
            <a:endParaRPr lang="zh-TW" alt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60709" y="365302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討論</a:t>
            </a:r>
            <a:endParaRPr lang="zh-TW" alt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10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4868381" y="2301954"/>
            <a:ext cx="3092556" cy="3089647"/>
            <a:chOff x="0" y="0"/>
            <a:chExt cx="6753151" cy="6746917"/>
          </a:xfrm>
          <a:effectLst/>
        </p:grpSpPr>
        <p:sp>
          <p:nvSpPr>
            <p:cNvPr id="33794" name="AutoShape 2"/>
            <p:cNvSpPr>
              <a:spLocks/>
            </p:cNvSpPr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>
              <a:spLocks/>
            </p:cNvSpPr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5106829" y="2546945"/>
            <a:ext cx="3483669" cy="2606208"/>
            <a:chOff x="-1" y="0"/>
            <a:chExt cx="7608239" cy="5691704"/>
          </a:xfrm>
          <a:effectLst/>
        </p:grpSpPr>
        <p:sp>
          <p:nvSpPr>
            <p:cNvPr id="33798" name="AutoShape 6"/>
            <p:cNvSpPr>
              <a:spLocks/>
            </p:cNvSpPr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>
              <a:spLocks/>
            </p:cNvSpPr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5316926" y="2757040"/>
            <a:ext cx="2638923" cy="2750151"/>
            <a:chOff x="0" y="0"/>
            <a:chExt cx="5763342" cy="6005116"/>
          </a:xfrm>
          <a:effectLst/>
        </p:grpSpPr>
        <p:sp>
          <p:nvSpPr>
            <p:cNvPr id="33802" name="AutoShape 10"/>
            <p:cNvSpPr>
              <a:spLocks/>
            </p:cNvSpPr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>
              <a:spLocks/>
            </p:cNvSpPr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4883648" y="2967136"/>
            <a:ext cx="2454998" cy="2538600"/>
            <a:chOff x="0" y="0"/>
            <a:chExt cx="5362063" cy="5542360"/>
          </a:xfrm>
          <a:effectLst/>
        </p:grpSpPr>
        <p:sp>
          <p:nvSpPr>
            <p:cNvPr id="33806" name="AutoShape 14"/>
            <p:cNvSpPr>
              <a:spLocks/>
            </p:cNvSpPr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>
              <a:spLocks/>
            </p:cNvSpPr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>
            <a:grpSpLocks/>
          </p:cNvGrpSpPr>
          <p:nvPr/>
        </p:nvGrpSpPr>
        <p:grpSpPr bwMode="auto">
          <a:xfrm>
            <a:off x="4242456" y="3182322"/>
            <a:ext cx="2881733" cy="1374711"/>
            <a:chOff x="0" y="-1"/>
            <a:chExt cx="6292395" cy="3002312"/>
          </a:xfrm>
        </p:grpSpPr>
        <p:sp>
          <p:nvSpPr>
            <p:cNvPr id="33810" name="AutoShape 18"/>
            <p:cNvSpPr>
              <a:spLocks/>
            </p:cNvSpPr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>
              <a:spLocks/>
            </p:cNvSpPr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>
            <a:grpSpLocks/>
          </p:cNvGrpSpPr>
          <p:nvPr/>
        </p:nvGrpSpPr>
        <p:grpSpPr bwMode="auto">
          <a:xfrm>
            <a:off x="4882922" y="2298318"/>
            <a:ext cx="2030444" cy="2047164"/>
            <a:chOff x="0" y="0"/>
            <a:chExt cx="4433297" cy="4470884"/>
          </a:xfrm>
          <a:effectLst/>
        </p:grpSpPr>
        <p:sp>
          <p:nvSpPr>
            <p:cNvPr id="33814" name="AutoShape 22"/>
            <p:cNvSpPr>
              <a:spLocks/>
            </p:cNvSpPr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>
              <a:spLocks/>
            </p:cNvSpPr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69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2" name="AutoShape 30"/>
          <p:cNvSpPr>
            <a:spLocks/>
          </p:cNvSpPr>
          <p:nvPr/>
        </p:nvSpPr>
        <p:spPr bwMode="auto">
          <a:xfrm>
            <a:off x="8445830" y="2296137"/>
            <a:ext cx="1189329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自然環保</a:t>
            </a:r>
            <a:endParaRPr lang="es-ES" altLang="zh-CN" sz="2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>
            <a:spLocks/>
          </p:cNvSpPr>
          <p:nvPr/>
        </p:nvSpPr>
        <p:spPr bwMode="auto">
          <a:xfrm>
            <a:off x="8197204" y="233248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27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>
            <a:spLocks/>
          </p:cNvSpPr>
          <p:nvPr/>
        </p:nvSpPr>
        <p:spPr bwMode="auto">
          <a:xfrm>
            <a:off x="8939445" y="3587507"/>
            <a:ext cx="2386474" cy="5328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多功能附加價值</a:t>
            </a:r>
            <a:endParaRPr lang="en-US" altLang="zh-TW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>
            <a:spLocks/>
          </p:cNvSpPr>
          <p:nvPr/>
        </p:nvSpPr>
        <p:spPr bwMode="auto">
          <a:xfrm>
            <a:off x="8690820" y="373991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27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8293892" y="5142974"/>
            <a:ext cx="1834883" cy="3642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故事性趣味性</a:t>
            </a:r>
            <a:endParaRPr lang="es-E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>
            <a:spLocks/>
          </p:cNvSpPr>
          <p:nvPr/>
        </p:nvSpPr>
        <p:spPr bwMode="auto">
          <a:xfrm>
            <a:off x="8045267" y="5179324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27">
              <a:lnSpc>
                <a:spcPct val="120000"/>
              </a:lnSpc>
              <a:defRPr/>
            </a:pPr>
            <a:endParaRPr lang="es-ES" sz="1832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>
            <a:spLocks/>
          </p:cNvSpPr>
          <p:nvPr/>
        </p:nvSpPr>
        <p:spPr bwMode="auto">
          <a:xfrm>
            <a:off x="2636565" y="5236028"/>
            <a:ext cx="1784727" cy="2697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/>
          <a:p>
            <a:pPr algn="r"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實用及便利性</a:t>
            </a:r>
            <a:endParaRPr lang="en-US" altLang="zh-TW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>
            <a:spLocks/>
          </p:cNvSpPr>
          <p:nvPr/>
        </p:nvSpPr>
        <p:spPr bwMode="auto">
          <a:xfrm>
            <a:off x="4505621" y="5236028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27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>
            <a:spLocks/>
          </p:cNvSpPr>
          <p:nvPr/>
        </p:nvSpPr>
        <p:spPr bwMode="auto">
          <a:xfrm>
            <a:off x="2636565" y="3752270"/>
            <a:ext cx="1230044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/>
          <a:p>
            <a:pPr algn="r">
              <a:lnSpc>
                <a:spcPct val="120000"/>
              </a:lnSpc>
            </a:pP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外觀造型</a:t>
            </a:r>
            <a:endParaRPr lang="es-E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>
            <a:spLocks/>
          </p:cNvSpPr>
          <p:nvPr/>
        </p:nvSpPr>
        <p:spPr bwMode="auto">
          <a:xfrm>
            <a:off x="3927675" y="378934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27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>
            <a:spLocks/>
          </p:cNvSpPr>
          <p:nvPr/>
        </p:nvSpPr>
        <p:spPr bwMode="auto">
          <a:xfrm>
            <a:off x="2948541" y="2403729"/>
            <a:ext cx="1485108" cy="1017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產業新知能</a:t>
            </a:r>
            <a:endParaRPr lang="es-ES" altLang="zh-CN" sz="2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>
            <a:spLocks/>
          </p:cNvSpPr>
          <p:nvPr/>
        </p:nvSpPr>
        <p:spPr bwMode="auto">
          <a:xfrm>
            <a:off x="4509983" y="233830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27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531594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TW" altLang="en-US" dirty="0">
                <a:sym typeface="Arial" panose="020B0604020202020204" pitchFamily="34" charset="0"/>
              </a:rPr>
              <a:t>創意元素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22609" y="1077461"/>
            <a:ext cx="4557725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既有的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新的想法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=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創意</a:t>
            </a:r>
            <a:endParaRPr lang="en-US" altLang="zh-TW" sz="2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創藝、創異、創益、創易、創議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3" y="2682096"/>
            <a:ext cx="2299112" cy="172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8548" y="9280"/>
            <a:ext cx="1688960" cy="227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173" y="3545244"/>
            <a:ext cx="1885745" cy="281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0" y="4867452"/>
            <a:ext cx="2213955" cy="20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59" y="1146719"/>
            <a:ext cx="2986904" cy="202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1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2" grpId="0" autoUpdateAnimBg="0"/>
      <p:bldP spid="33825" grpId="0" autoUpdateAnimBg="0"/>
      <p:bldP spid="33828" grpId="0" autoUpdateAnimBg="0"/>
      <p:bldP spid="33831" grpId="0" autoUpdateAnimBg="0"/>
      <p:bldP spid="33834" grpId="0" autoUpdateAnimBg="0"/>
      <p:bldP spid="3383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4679" y="4120381"/>
            <a:ext cx="4123540" cy="2975258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TextBox 8"/>
          <p:cNvSpPr txBox="1"/>
          <p:nvPr/>
        </p:nvSpPr>
        <p:spPr>
          <a:xfrm>
            <a:off x="824035" y="514658"/>
            <a:ext cx="308505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TW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呈現與解說作品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8" b="8173"/>
          <a:stretch/>
        </p:blipFill>
        <p:spPr bwMode="auto">
          <a:xfrm>
            <a:off x="8398302" y="15925"/>
            <a:ext cx="4151753" cy="714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"/>
          <p:cNvGrpSpPr/>
          <p:nvPr/>
        </p:nvGrpSpPr>
        <p:grpSpPr>
          <a:xfrm>
            <a:off x="6027559" y="1970924"/>
            <a:ext cx="2130008" cy="4331511"/>
            <a:chOff x="1912729" y="1458758"/>
            <a:chExt cx="3510756" cy="5187394"/>
          </a:xfrm>
        </p:grpSpPr>
        <p:grpSp>
          <p:nvGrpSpPr>
            <p:cNvPr id="40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57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2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33"/>
            <p:cNvSpPr/>
            <p:nvPr/>
          </p:nvSpPr>
          <p:spPr>
            <a:xfrm>
              <a:off x="2679703" y="2318161"/>
              <a:ext cx="2330566" cy="641349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吸睛度</a:t>
              </a:r>
              <a:endParaRPr lang="en-GB" altLang="zh-TW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38"/>
            <p:cNvSpPr txBox="1"/>
            <p:nvPr/>
          </p:nvSpPr>
          <p:spPr>
            <a:xfrm>
              <a:off x="1921712" y="2454545"/>
              <a:ext cx="587080" cy="641349"/>
            </a:xfrm>
            <a:prstGeom prst="rect">
              <a:avLst/>
            </a:prstGeom>
            <a:noFill/>
            <a:effectLst/>
          </p:spPr>
          <p:txBody>
            <a:bodyPr wrap="none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51" name="TextBox 191"/>
            <p:cNvSpPr txBox="1"/>
            <p:nvPr/>
          </p:nvSpPr>
          <p:spPr>
            <a:xfrm>
              <a:off x="1921712" y="3357010"/>
              <a:ext cx="587080" cy="641349"/>
            </a:xfrm>
            <a:prstGeom prst="rect">
              <a:avLst/>
            </a:prstGeom>
            <a:noFill/>
            <a:effectLst/>
          </p:spPr>
          <p:txBody>
            <a:bodyPr wrap="none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52" name="TextBox 192"/>
            <p:cNvSpPr txBox="1"/>
            <p:nvPr/>
          </p:nvSpPr>
          <p:spPr>
            <a:xfrm>
              <a:off x="1921712" y="4259477"/>
              <a:ext cx="587080" cy="641349"/>
            </a:xfrm>
            <a:prstGeom prst="rect">
              <a:avLst/>
            </a:prstGeom>
            <a:noFill/>
            <a:effectLst/>
          </p:spPr>
          <p:txBody>
            <a:bodyPr wrap="none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53" name="TextBox 193"/>
            <p:cNvSpPr txBox="1"/>
            <p:nvPr/>
          </p:nvSpPr>
          <p:spPr>
            <a:xfrm>
              <a:off x="1921712" y="5161943"/>
              <a:ext cx="587080" cy="641349"/>
            </a:xfrm>
            <a:prstGeom prst="rect">
              <a:avLst/>
            </a:prstGeom>
            <a:noFill/>
            <a:effectLst/>
          </p:spPr>
          <p:txBody>
            <a:bodyPr wrap="none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54" name="Rectangle 38"/>
            <p:cNvSpPr/>
            <p:nvPr/>
          </p:nvSpPr>
          <p:spPr>
            <a:xfrm>
              <a:off x="2679704" y="3266762"/>
              <a:ext cx="2330568" cy="641349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互動性</a:t>
              </a:r>
              <a:endParaRPr lang="en-GB" altLang="zh-TW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39"/>
            <p:cNvSpPr/>
            <p:nvPr/>
          </p:nvSpPr>
          <p:spPr>
            <a:xfrm>
              <a:off x="2550802" y="4177668"/>
              <a:ext cx="2742104" cy="641349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主題性</a:t>
              </a:r>
              <a:endParaRPr lang="en-GB" altLang="zh-TW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40"/>
            <p:cNvSpPr/>
            <p:nvPr/>
          </p:nvSpPr>
          <p:spPr>
            <a:xfrm>
              <a:off x="2679703" y="5077726"/>
              <a:ext cx="2330566" cy="641349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詢答能力</a:t>
              </a:r>
              <a:endParaRPr lang="en-GB" altLang="zh-TW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64679" y="2051228"/>
            <a:ext cx="4031821" cy="3851793"/>
            <a:chOff x="-3410900" y="45632"/>
            <a:chExt cx="5840418" cy="5840418"/>
          </a:xfrm>
        </p:grpSpPr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10900" y="45632"/>
              <a:ext cx="5840418" cy="58404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任意多边形 2432"/>
            <p:cNvSpPr>
              <a:spLocks/>
            </p:cNvSpPr>
            <p:nvPr/>
          </p:nvSpPr>
          <p:spPr bwMode="auto">
            <a:xfrm>
              <a:off x="-1648277" y="915801"/>
              <a:ext cx="978615" cy="80439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aphicFrame>
          <p:nvGraphicFramePr>
            <p:cNvPr id="4" name="圖表 3"/>
            <p:cNvGraphicFramePr/>
            <p:nvPr>
              <p:extLst>
                <p:ext uri="{D42A27DB-BD31-4B8C-83A1-F6EECF244321}">
                  <p14:modId xmlns:p14="http://schemas.microsoft.com/office/powerpoint/2010/main" val="179713938"/>
                </p:ext>
              </p:extLst>
            </p:nvPr>
          </p:nvGraphicFramePr>
          <p:xfrm>
            <a:off x="529596" y="1402064"/>
            <a:ext cx="1273388" cy="1392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1028" name="Picture 4" descr="ãå¤åªé«åç¤ºç´ æ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53408" r="74072" b="30235"/>
            <a:stretch/>
          </p:blipFill>
          <p:spPr bwMode="auto">
            <a:xfrm>
              <a:off x="-2312819" y="3551872"/>
              <a:ext cx="1465643" cy="1321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 descr="ãå¤åªé«åç¤ºç´ æ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60" t="79158" r="3263" b="5886"/>
            <a:stretch/>
          </p:blipFill>
          <p:spPr bwMode="auto">
            <a:xfrm>
              <a:off x="-3245986" y="2659531"/>
              <a:ext cx="1665988" cy="107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ãå¤åªé«åç¤ºç´ æ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BFCFF"/>
                </a:clrFrom>
                <a:clrTo>
                  <a:srgbClr val="FB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267" b="46223" l="76990" r="92359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9" t="28273" r="5720" b="51783"/>
            <a:stretch/>
          </p:blipFill>
          <p:spPr bwMode="auto">
            <a:xfrm>
              <a:off x="-2859657" y="1402063"/>
              <a:ext cx="1381215" cy="143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ãå¤åªé«åç¤ºç´ æ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4" t="67865" r="38301" b="12664"/>
            <a:stretch/>
          </p:blipFill>
          <p:spPr bwMode="auto">
            <a:xfrm>
              <a:off x="194955" y="3570426"/>
              <a:ext cx="1275681" cy="1303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ãè¨ç®æ©åç¤ºç´ æ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9" t="65684" r="68220" b="6097"/>
            <a:stretch/>
          </p:blipFill>
          <p:spPr bwMode="auto">
            <a:xfrm>
              <a:off x="-970318" y="4029831"/>
              <a:ext cx="959253" cy="1015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ç¸éåç"/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6" t="50000" r="64668" b="23495"/>
            <a:stretch/>
          </p:blipFill>
          <p:spPr bwMode="auto">
            <a:xfrm>
              <a:off x="700174" y="2465079"/>
              <a:ext cx="1541591" cy="1056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2716" y="873894"/>
              <a:ext cx="1016506" cy="101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3168" y="2482948"/>
              <a:ext cx="2345866" cy="147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2195" y="3179795"/>
            <a:ext cx="395518" cy="191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ç¸éåç"/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1" t="36462" r="56038" b="38340"/>
          <a:stretch/>
        </p:blipFill>
        <p:spPr bwMode="auto">
          <a:xfrm>
            <a:off x="4066888" y="3038493"/>
            <a:ext cx="1794811" cy="144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966325" y="6839419"/>
            <a:ext cx="2892425" cy="3841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53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326055" y="2233137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49401" y="4872739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20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03586" y="5560541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20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69715" y="144875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20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55027" y="1951281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20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652721" y="5651659"/>
            <a:ext cx="1620957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實踐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&amp;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應用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80782" y="5065330"/>
            <a:ext cx="1723549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學習主動性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1714009" y="2007188"/>
            <a:ext cx="2339102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探究與問題解決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8657541" y="1587814"/>
            <a:ext cx="2236510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統整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&amp;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表達能力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1245391" y="658674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成長</a:t>
            </a: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&amp;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收穫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1245391" y="1168633"/>
            <a:ext cx="208764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Growth &amp; harvest</a:t>
            </a:r>
          </a:p>
        </p:txBody>
      </p:sp>
      <p:sp>
        <p:nvSpPr>
          <p:cNvPr id="43" name="MH_Number_3"/>
          <p:cNvSpPr/>
          <p:nvPr>
            <p:custDataLst>
              <p:tags r:id="rId1"/>
            </p:custDataLst>
          </p:nvPr>
        </p:nvSpPr>
        <p:spPr>
          <a:xfrm>
            <a:off x="638256" y="759094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31" name="Group 9"/>
          <p:cNvGrpSpPr/>
          <p:nvPr/>
        </p:nvGrpSpPr>
        <p:grpSpPr>
          <a:xfrm>
            <a:off x="10021892" y="2915594"/>
            <a:ext cx="1952099" cy="1852859"/>
            <a:chOff x="6560182" y="2139530"/>
            <a:chExt cx="1851082" cy="1756978"/>
          </a:xfrm>
        </p:grpSpPr>
        <p:grpSp>
          <p:nvGrpSpPr>
            <p:cNvPr id="32" name="Group 16"/>
            <p:cNvGrpSpPr/>
            <p:nvPr/>
          </p:nvGrpSpPr>
          <p:grpSpPr>
            <a:xfrm>
              <a:off x="6560182" y="2139530"/>
              <a:ext cx="1851082" cy="1756978"/>
              <a:chOff x="2445188" y="3076243"/>
              <a:chExt cx="1851082" cy="1756978"/>
            </a:xfrm>
          </p:grpSpPr>
          <p:sp>
            <p:nvSpPr>
              <p:cNvPr id="35" name="Rectangle 18"/>
              <p:cNvSpPr/>
              <p:nvPr/>
            </p:nvSpPr>
            <p:spPr>
              <a:xfrm>
                <a:off x="2479326" y="3076243"/>
                <a:ext cx="1619915" cy="1619915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19"/>
              <p:cNvSpPr/>
              <p:nvPr/>
            </p:nvSpPr>
            <p:spPr>
              <a:xfrm>
                <a:off x="2445188" y="4220308"/>
                <a:ext cx="1851082" cy="6129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樹玫瑰</a:t>
                </a:r>
                <a:r>
                  <a:rPr lang="zh-TW" alt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─「玫</a:t>
                </a:r>
                <a:r>
                  <a:rPr lang="zh-TW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」有你型不行</a:t>
                </a:r>
                <a:endParaRPr lang="en-GB" altLang="zh-TW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TextBox 17"/>
            <p:cNvSpPr txBox="1"/>
            <p:nvPr/>
          </p:nvSpPr>
          <p:spPr>
            <a:xfrm>
              <a:off x="6985059" y="2278154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72%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24305"/>
          <a:stretch/>
        </p:blipFill>
        <p:spPr bwMode="auto">
          <a:xfrm>
            <a:off x="10021891" y="2322023"/>
            <a:ext cx="1952099" cy="17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873"/>
          <a:stretch/>
        </p:blipFill>
        <p:spPr bwMode="auto">
          <a:xfrm>
            <a:off x="1245391" y="2844826"/>
            <a:ext cx="2432215" cy="195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19"/>
          <p:cNvSpPr/>
          <p:nvPr/>
        </p:nvSpPr>
        <p:spPr>
          <a:xfrm>
            <a:off x="1245391" y="4795748"/>
            <a:ext cx="2432215" cy="6207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環保再利用的榕根板</a:t>
            </a:r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</a:t>
            </a:r>
            <a:r>
              <a: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不「榕」你錯過</a:t>
            </a:r>
            <a:endParaRPr lang="en-GB" altLang="zh-TW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26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自定义设计方案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721</Words>
  <Application>Microsoft Office PowerPoint</Application>
  <PresentationFormat>自訂</PresentationFormat>
  <Paragraphs>194</Paragraphs>
  <Slides>11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清新花环</dc:title>
  <dc:creator/>
  <cp:keywords>www.1ppt.com</cp:keywords>
  <dc:description>www.1ppt.com</dc:description>
  <cp:lastModifiedBy/>
  <cp:revision>1</cp:revision>
  <dcterms:created xsi:type="dcterms:W3CDTF">2016-12-12T15:36:10Z</dcterms:created>
  <dcterms:modified xsi:type="dcterms:W3CDTF">2018-10-16T00:35:02Z</dcterms:modified>
</cp:coreProperties>
</file>